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61" r:id="rId3"/>
    <p:sldId id="262" r:id="rId4"/>
    <p:sldId id="264" r:id="rId5"/>
    <p:sldId id="263" r:id="rId6"/>
    <p:sldId id="265" r:id="rId7"/>
    <p:sldId id="266" r:id="rId8"/>
    <p:sldId id="267" r:id="rId9"/>
    <p:sldId id="268" r:id="rId10"/>
    <p:sldId id="269" r:id="rId11"/>
    <p:sldId id="270" r:id="rId12"/>
    <p:sldId id="271" r:id="rId13"/>
    <p:sldId id="272" r:id="rId14"/>
    <p:sldId id="273" r:id="rId15"/>
    <p:sldId id="274" r:id="rId16"/>
    <p:sldId id="276" r:id="rId17"/>
    <p:sldId id="278" r:id="rId18"/>
    <p:sldId id="277" r:id="rId19"/>
    <p:sldId id="279" r:id="rId20"/>
    <p:sldId id="280" r:id="rId21"/>
    <p:sldId id="275"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5" r:id="rId36"/>
    <p:sldId id="294"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D5CD"/>
    <a:srgbClr val="29A8AB"/>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73" d="100"/>
          <a:sy n="73" d="100"/>
        </p:scale>
        <p:origin x="132" y="66"/>
      </p:cViewPr>
      <p:guideLst/>
    </p:cSldViewPr>
  </p:slideViewPr>
  <p:notesTextViewPr>
    <p:cViewPr>
      <p:scale>
        <a:sx n="1" d="1"/>
        <a:sy n="1" d="1"/>
      </p:scale>
      <p:origin x="0" y="0"/>
    </p:cViewPr>
  </p:notesTextViewPr>
  <p:notesViewPr>
    <p:cSldViewPr snapToGrid="0">
      <p:cViewPr varScale="1">
        <p:scale>
          <a:sx n="57" d="100"/>
          <a:sy n="57" d="100"/>
        </p:scale>
        <p:origin x="249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Taxon A</c:v>
                </c:pt>
              </c:strCache>
            </c:strRef>
          </c:tx>
          <c:spPr>
            <a:solidFill>
              <a:schemeClr val="accent1"/>
            </a:solidFill>
            <a:ln>
              <a:noFill/>
            </a:ln>
            <a:effectLst/>
          </c:spPr>
          <c:invertIfNegative val="0"/>
          <c:cat>
            <c:numRef>
              <c:f>Sheet1!$A$2:$A$4</c:f>
              <c:numCache>
                <c:formatCode>General</c:formatCode>
                <c:ptCount val="3"/>
                <c:pt idx="0">
                  <c:v>1</c:v>
                </c:pt>
                <c:pt idx="1">
                  <c:v>2</c:v>
                </c:pt>
                <c:pt idx="2">
                  <c:v>3</c:v>
                </c:pt>
              </c:numCache>
            </c:numRef>
          </c:cat>
          <c:val>
            <c:numRef>
              <c:f>Sheet1!$B$2:$B$4</c:f>
              <c:numCache>
                <c:formatCode>General</c:formatCode>
                <c:ptCount val="3"/>
                <c:pt idx="0">
                  <c:v>12</c:v>
                </c:pt>
                <c:pt idx="1">
                  <c:v>3</c:v>
                </c:pt>
                <c:pt idx="2">
                  <c:v>9</c:v>
                </c:pt>
              </c:numCache>
            </c:numRef>
          </c:val>
        </c:ser>
        <c:ser>
          <c:idx val="1"/>
          <c:order val="1"/>
          <c:tx>
            <c:strRef>
              <c:f>Sheet1!$C$1</c:f>
              <c:strCache>
                <c:ptCount val="1"/>
                <c:pt idx="0">
                  <c:v>Taxon B</c:v>
                </c:pt>
              </c:strCache>
            </c:strRef>
          </c:tx>
          <c:spPr>
            <a:solidFill>
              <a:schemeClr val="accent2"/>
            </a:solidFill>
            <a:ln>
              <a:noFill/>
            </a:ln>
            <a:effectLst/>
          </c:spPr>
          <c:invertIfNegative val="0"/>
          <c:cat>
            <c:numRef>
              <c:f>Sheet1!$A$2:$A$4</c:f>
              <c:numCache>
                <c:formatCode>General</c:formatCode>
                <c:ptCount val="3"/>
                <c:pt idx="0">
                  <c:v>1</c:v>
                </c:pt>
                <c:pt idx="1">
                  <c:v>2</c:v>
                </c:pt>
                <c:pt idx="2">
                  <c:v>3</c:v>
                </c:pt>
              </c:numCache>
            </c:numRef>
          </c:cat>
          <c:val>
            <c:numRef>
              <c:f>Sheet1!$C$2:$C$4</c:f>
              <c:numCache>
                <c:formatCode>General</c:formatCode>
                <c:ptCount val="3"/>
                <c:pt idx="0">
                  <c:v>11</c:v>
                </c:pt>
                <c:pt idx="1">
                  <c:v>2.7</c:v>
                </c:pt>
                <c:pt idx="2">
                  <c:v>8</c:v>
                </c:pt>
              </c:numCache>
            </c:numRef>
          </c:val>
        </c:ser>
        <c:dLbls>
          <c:showLegendKey val="0"/>
          <c:showVal val="0"/>
          <c:showCatName val="0"/>
          <c:showSerName val="0"/>
          <c:showPercent val="0"/>
          <c:showBubbleSize val="0"/>
        </c:dLbls>
        <c:gapWidth val="219"/>
        <c:overlap val="-27"/>
        <c:axId val="310146080"/>
        <c:axId val="309302288"/>
      </c:barChart>
      <c:catAx>
        <c:axId val="310146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302288"/>
        <c:crosses val="autoZero"/>
        <c:auto val="1"/>
        <c:lblAlgn val="ctr"/>
        <c:lblOffset val="100"/>
        <c:noMultiLvlLbl val="0"/>
      </c:catAx>
      <c:valAx>
        <c:axId val="309302288"/>
        <c:scaling>
          <c:orientation val="minMax"/>
          <c:max val="12"/>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0146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5542198424192251E-2"/>
          <c:y val="2.7317194397463499E-2"/>
          <c:w val="0.76258203037307015"/>
          <c:h val="0.88403133406513679"/>
        </c:manualLayout>
      </c:layout>
      <c:bar3DChart>
        <c:barDir val="col"/>
        <c:grouping val="standard"/>
        <c:varyColors val="0"/>
        <c:ser>
          <c:idx val="0"/>
          <c:order val="0"/>
          <c:tx>
            <c:strRef>
              <c:f>Sheet1!$B$1</c:f>
              <c:strCache>
                <c:ptCount val="1"/>
                <c:pt idx="0">
                  <c:v>Taxon A</c:v>
                </c:pt>
              </c:strCache>
            </c:strRef>
          </c:tx>
          <c:spPr>
            <a:solidFill>
              <a:schemeClr val="accent1"/>
            </a:solidFill>
            <a:ln>
              <a:noFill/>
            </a:ln>
            <a:effectLst/>
            <a:sp3d/>
          </c:spPr>
          <c:invertIfNegative val="0"/>
          <c:cat>
            <c:numRef>
              <c:f>Sheet1!$A$2:$A$4</c:f>
              <c:numCache>
                <c:formatCode>General</c:formatCode>
                <c:ptCount val="3"/>
                <c:pt idx="0">
                  <c:v>1</c:v>
                </c:pt>
                <c:pt idx="1">
                  <c:v>2</c:v>
                </c:pt>
                <c:pt idx="2">
                  <c:v>3</c:v>
                </c:pt>
              </c:numCache>
            </c:numRef>
          </c:cat>
          <c:val>
            <c:numRef>
              <c:f>Sheet1!$B$2:$B$4</c:f>
              <c:numCache>
                <c:formatCode>General</c:formatCode>
                <c:ptCount val="3"/>
                <c:pt idx="0">
                  <c:v>12</c:v>
                </c:pt>
                <c:pt idx="1">
                  <c:v>3</c:v>
                </c:pt>
                <c:pt idx="2">
                  <c:v>9</c:v>
                </c:pt>
              </c:numCache>
            </c:numRef>
          </c:val>
        </c:ser>
        <c:ser>
          <c:idx val="1"/>
          <c:order val="1"/>
          <c:tx>
            <c:strRef>
              <c:f>Sheet1!$C$1</c:f>
              <c:strCache>
                <c:ptCount val="1"/>
                <c:pt idx="0">
                  <c:v>Taxon B</c:v>
                </c:pt>
              </c:strCache>
            </c:strRef>
          </c:tx>
          <c:spPr>
            <a:solidFill>
              <a:schemeClr val="accent2"/>
            </a:solidFill>
            <a:ln>
              <a:noFill/>
            </a:ln>
            <a:effectLst/>
            <a:sp3d/>
          </c:spPr>
          <c:invertIfNegative val="0"/>
          <c:cat>
            <c:numRef>
              <c:f>Sheet1!$A$2:$A$4</c:f>
              <c:numCache>
                <c:formatCode>General</c:formatCode>
                <c:ptCount val="3"/>
                <c:pt idx="0">
                  <c:v>1</c:v>
                </c:pt>
                <c:pt idx="1">
                  <c:v>2</c:v>
                </c:pt>
                <c:pt idx="2">
                  <c:v>3</c:v>
                </c:pt>
              </c:numCache>
            </c:numRef>
          </c:cat>
          <c:val>
            <c:numRef>
              <c:f>Sheet1!$C$2:$C$4</c:f>
              <c:numCache>
                <c:formatCode>General</c:formatCode>
                <c:ptCount val="3"/>
                <c:pt idx="0">
                  <c:v>11</c:v>
                </c:pt>
                <c:pt idx="1">
                  <c:v>2.7</c:v>
                </c:pt>
                <c:pt idx="2">
                  <c:v>8</c:v>
                </c:pt>
              </c:numCache>
            </c:numRef>
          </c:val>
        </c:ser>
        <c:dLbls>
          <c:showLegendKey val="0"/>
          <c:showVal val="0"/>
          <c:showCatName val="0"/>
          <c:showSerName val="0"/>
          <c:showPercent val="0"/>
          <c:showBubbleSize val="0"/>
        </c:dLbls>
        <c:gapWidth val="219"/>
        <c:shape val="box"/>
        <c:axId val="370764992"/>
        <c:axId val="370765384"/>
        <c:axId val="370850416"/>
      </c:bar3DChart>
      <c:catAx>
        <c:axId val="370764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0765384"/>
        <c:crosses val="autoZero"/>
        <c:auto val="1"/>
        <c:lblAlgn val="ctr"/>
        <c:lblOffset val="100"/>
        <c:noMultiLvlLbl val="0"/>
      </c:catAx>
      <c:valAx>
        <c:axId val="370765384"/>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0764992"/>
        <c:crosses val="autoZero"/>
        <c:crossBetween val="between"/>
      </c:valAx>
      <c:serAx>
        <c:axId val="370850416"/>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0765384"/>
        <c:crosses val="autoZero"/>
      </c:ser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5C0A34-73F4-45CB-B27D-0E5888D93522}" type="datetimeFigureOut">
              <a:rPr lang="en-IN" smtClean="0"/>
              <a:t>08-01-2019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F731E0-8D32-41F3-AB99-E93F40833C53}" type="slidenum">
              <a:rPr lang="en-IN" smtClean="0"/>
              <a:t>‹#›</a:t>
            </a:fld>
            <a:endParaRPr lang="en-IN"/>
          </a:p>
        </p:txBody>
      </p:sp>
    </p:spTree>
    <p:extLst>
      <p:ext uri="{BB962C8B-B14F-4D97-AF65-F5344CB8AC3E}">
        <p14:creationId xmlns:p14="http://schemas.microsoft.com/office/powerpoint/2010/main" val="68061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Teaching" TargetMode="External"/><Relationship Id="rId13" Type="http://schemas.openxmlformats.org/officeDocument/2006/relationships/hyperlink" Target="https://en.wikipedia.org/wiki/Graphical_user_interface" TargetMode="External"/><Relationship Id="rId3" Type="http://schemas.openxmlformats.org/officeDocument/2006/relationships/hyperlink" Target="https://en.wikipedia.org/wiki/Ivan_Sutherland#cite_note-1" TargetMode="External"/><Relationship Id="rId7" Type="http://schemas.openxmlformats.org/officeDocument/2006/relationships/hyperlink" Target="https://en.wikipedia.org/wiki/Computer_graphics" TargetMode="External"/><Relationship Id="rId12" Type="http://schemas.openxmlformats.org/officeDocument/2006/relationships/hyperlink" Target="https://en.wikipedia.org/wiki/Sketchpad" TargetMode="External"/><Relationship Id="rId17" Type="http://schemas.openxmlformats.org/officeDocument/2006/relationships/hyperlink" Target="https://en.wikipedia.org/wiki/Ivan_Sutherland#cite_note-3" TargetMode="External"/><Relationship Id="rId2" Type="http://schemas.openxmlformats.org/officeDocument/2006/relationships/slide" Target="../slides/slide1.xml"/><Relationship Id="rId16" Type="http://schemas.openxmlformats.org/officeDocument/2006/relationships/hyperlink" Target="https://en.wikipedia.org/wiki/Kyoto_Prize_in_Advanced_Technology" TargetMode="External"/><Relationship Id="rId1" Type="http://schemas.openxmlformats.org/officeDocument/2006/relationships/notesMaster" Target="../notesMasters/notesMaster1.xml"/><Relationship Id="rId6" Type="http://schemas.openxmlformats.org/officeDocument/2006/relationships/hyperlink" Target="https://en.wikipedia.org/wiki/Ivan_Sutherland#cite_note-2" TargetMode="External"/><Relationship Id="rId11" Type="http://schemas.openxmlformats.org/officeDocument/2006/relationships/hyperlink" Target="https://en.wikipedia.org/wiki/Association_for_Computing_Machinery" TargetMode="External"/><Relationship Id="rId5" Type="http://schemas.openxmlformats.org/officeDocument/2006/relationships/hyperlink" Target="https://en.wikipedia.org/wiki/List_of_Internet_pioneers" TargetMode="External"/><Relationship Id="rId15" Type="http://schemas.openxmlformats.org/officeDocument/2006/relationships/hyperlink" Target="https://en.wikipedia.org/wiki/United_States_National_Academy_of_Sciences" TargetMode="External"/><Relationship Id="rId10" Type="http://schemas.openxmlformats.org/officeDocument/2006/relationships/hyperlink" Target="https://en.wikipedia.org/wiki/Turing_Award" TargetMode="External"/><Relationship Id="rId4" Type="http://schemas.openxmlformats.org/officeDocument/2006/relationships/hyperlink" Target="https://en.wikipedia.org/wiki/Computer_scientist" TargetMode="External"/><Relationship Id="rId9" Type="http://schemas.openxmlformats.org/officeDocument/2006/relationships/hyperlink" Target="https://en.wikipedia.org/wiki/David_C._Evans" TargetMode="External"/><Relationship Id="rId14" Type="http://schemas.openxmlformats.org/officeDocument/2006/relationships/hyperlink" Target="https://en.wikipedia.org/wiki/National_Academy_of_Engineering"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Operating_system" TargetMode="External"/><Relationship Id="rId13" Type="http://schemas.openxmlformats.org/officeDocument/2006/relationships/hyperlink" Target="https://en.wikipedia.org/wiki/Xerox_Alto#cite_note-9"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Computer-generated_imagery" TargetMode="External"/><Relationship Id="rId12" Type="http://schemas.openxmlformats.org/officeDocument/2006/relationships/hyperlink" Target="https://en.wikipedia.org/wiki/Xerox_Alto#cite_note-8"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vans_&amp;_Sutherland" TargetMode="External"/><Relationship Id="rId11" Type="http://schemas.openxmlformats.org/officeDocument/2006/relationships/hyperlink" Target="https://en.wikipedia.org/wiki/Xerox_Alto#cite_note-7" TargetMode="External"/><Relationship Id="rId5" Type="http://schemas.openxmlformats.org/officeDocument/2006/relationships/hyperlink" Target="https://en.wikipedia.org/wiki/Ivan_Sutherland" TargetMode="External"/><Relationship Id="rId10" Type="http://schemas.openxmlformats.org/officeDocument/2006/relationships/hyperlink" Target="https://en.wikipedia.org/wiki/Desktop_metaphor" TargetMode="External"/><Relationship Id="rId4" Type="http://schemas.openxmlformats.org/officeDocument/2006/relationships/hyperlink" Target="https://en.wikipedia.org/wiki/University_of_Utah" TargetMode="External"/><Relationship Id="rId9" Type="http://schemas.openxmlformats.org/officeDocument/2006/relationships/hyperlink" Target="https://en.wikipedia.org/wiki/Graphical_user_interfac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effectLst/>
                <a:latin typeface="+mn-lt"/>
                <a:ea typeface="+mn-ea"/>
                <a:cs typeface="+mn-cs"/>
              </a:rPr>
              <a:t>Ivan Edward Sutherland</a:t>
            </a:r>
            <a:r>
              <a:rPr lang="en-US" sz="1200" b="0" i="0" kern="1200" smtClean="0">
                <a:solidFill>
                  <a:schemeClr val="tx1"/>
                </a:solidFill>
                <a:effectLst/>
                <a:latin typeface="+mn-lt"/>
                <a:ea typeface="+mn-ea"/>
                <a:cs typeface="+mn-cs"/>
              </a:rPr>
              <a:t> (born May 16, 1938)</a:t>
            </a:r>
            <a:r>
              <a:rPr lang="en-US" sz="1200" b="0" i="0" u="none" strike="noStrike" kern="1200" baseline="30000" smtClean="0">
                <a:solidFill>
                  <a:schemeClr val="tx1"/>
                </a:solidFill>
                <a:effectLst/>
                <a:latin typeface="+mn-lt"/>
                <a:ea typeface="+mn-ea"/>
                <a:cs typeface="+mn-cs"/>
                <a:hlinkClick r:id="rId3"/>
              </a:rPr>
              <a:t>[1]</a:t>
            </a:r>
            <a:r>
              <a:rPr lang="en-US" sz="1200" b="0" i="0" kern="1200" smtClean="0">
                <a:solidFill>
                  <a:schemeClr val="tx1"/>
                </a:solidFill>
                <a:effectLst/>
                <a:latin typeface="+mn-lt"/>
                <a:ea typeface="+mn-ea"/>
                <a:cs typeface="+mn-cs"/>
              </a:rPr>
              <a:t> is an American </a:t>
            </a:r>
            <a:r>
              <a:rPr lang="en-US" sz="1200" b="0" i="0" u="none" strike="noStrike" kern="1200" smtClean="0">
                <a:solidFill>
                  <a:schemeClr val="tx1"/>
                </a:solidFill>
                <a:effectLst/>
                <a:latin typeface="+mn-lt"/>
                <a:ea typeface="+mn-ea"/>
                <a:cs typeface="+mn-cs"/>
                <a:hlinkClick r:id="rId4" tooltip="Computer scientist"/>
              </a:rPr>
              <a:t>computer scientist</a:t>
            </a:r>
            <a:r>
              <a:rPr lang="en-US" sz="1200" b="0" i="0" kern="1200" smtClean="0">
                <a:solidFill>
                  <a:schemeClr val="tx1"/>
                </a:solidFill>
                <a:effectLst/>
                <a:latin typeface="+mn-lt"/>
                <a:ea typeface="+mn-ea"/>
                <a:cs typeface="+mn-cs"/>
              </a:rPr>
              <a:t> and </a:t>
            </a:r>
            <a:r>
              <a:rPr lang="en-US" sz="1200" b="0" i="0" u="none" strike="noStrike" kern="1200" smtClean="0">
                <a:solidFill>
                  <a:schemeClr val="tx1"/>
                </a:solidFill>
                <a:effectLst/>
                <a:latin typeface="+mn-lt"/>
                <a:ea typeface="+mn-ea"/>
                <a:cs typeface="+mn-cs"/>
                <a:hlinkClick r:id="rId5" tooltip="List of Internet pioneers"/>
              </a:rPr>
              <a:t>Internet pioneer</a:t>
            </a:r>
            <a:r>
              <a:rPr lang="en-US" sz="1200" b="0" i="0" kern="1200" smtClean="0">
                <a:solidFill>
                  <a:schemeClr val="tx1"/>
                </a:solidFill>
                <a:effectLst/>
                <a:latin typeface="+mn-lt"/>
                <a:ea typeface="+mn-ea"/>
                <a:cs typeface="+mn-cs"/>
              </a:rPr>
              <a:t>, widely regarded as the "father of computer graphics".</a:t>
            </a:r>
            <a:r>
              <a:rPr lang="en-US" sz="1200" b="0" i="0" u="none" strike="noStrike" kern="1200" baseline="30000" smtClean="0">
                <a:solidFill>
                  <a:schemeClr val="tx1"/>
                </a:solidFill>
                <a:effectLst/>
                <a:latin typeface="+mn-lt"/>
                <a:ea typeface="+mn-ea"/>
                <a:cs typeface="+mn-cs"/>
                <a:hlinkClick r:id="rId6"/>
              </a:rPr>
              <a:t>[2]</a:t>
            </a:r>
            <a:r>
              <a:rPr lang="en-US" sz="1200" b="0" i="0" kern="1200" smtClean="0">
                <a:solidFill>
                  <a:schemeClr val="tx1"/>
                </a:solidFill>
                <a:effectLst/>
                <a:latin typeface="+mn-lt"/>
                <a:ea typeface="+mn-ea"/>
                <a:cs typeface="+mn-cs"/>
              </a:rPr>
              <a:t> His early work in </a:t>
            </a:r>
            <a:r>
              <a:rPr lang="en-US" sz="1200" b="0" i="0" u="none" strike="noStrike" kern="1200" smtClean="0">
                <a:solidFill>
                  <a:schemeClr val="tx1"/>
                </a:solidFill>
                <a:effectLst/>
                <a:latin typeface="+mn-lt"/>
                <a:ea typeface="+mn-ea"/>
                <a:cs typeface="+mn-cs"/>
                <a:hlinkClick r:id="rId7" tooltip="Computer graphics"/>
              </a:rPr>
              <a:t>computer graphics</a:t>
            </a:r>
            <a:r>
              <a:rPr lang="en-US" sz="1200" b="0" i="0" kern="1200" smtClean="0">
                <a:solidFill>
                  <a:schemeClr val="tx1"/>
                </a:solidFill>
                <a:effectLst/>
                <a:latin typeface="+mn-lt"/>
                <a:ea typeface="+mn-ea"/>
                <a:cs typeface="+mn-cs"/>
              </a:rPr>
              <a:t> as well as his </a:t>
            </a:r>
            <a:r>
              <a:rPr lang="en-US" sz="1200" b="0" i="0" u="none" strike="noStrike" kern="1200" smtClean="0">
                <a:solidFill>
                  <a:schemeClr val="tx1"/>
                </a:solidFill>
                <a:effectLst/>
                <a:latin typeface="+mn-lt"/>
                <a:ea typeface="+mn-ea"/>
                <a:cs typeface="+mn-cs"/>
                <a:hlinkClick r:id="rId8" tooltip="Teaching"/>
              </a:rPr>
              <a:t>teaching</a:t>
            </a:r>
            <a:r>
              <a:rPr lang="en-US" sz="1200" b="0" i="0" kern="1200" smtClean="0">
                <a:solidFill>
                  <a:schemeClr val="tx1"/>
                </a:solidFill>
                <a:effectLst/>
                <a:latin typeface="+mn-lt"/>
                <a:ea typeface="+mn-ea"/>
                <a:cs typeface="+mn-cs"/>
              </a:rPr>
              <a:t> with </a:t>
            </a:r>
            <a:r>
              <a:rPr lang="en-US" sz="1200" b="0" i="0" u="none" strike="noStrike" kern="1200" smtClean="0">
                <a:solidFill>
                  <a:schemeClr val="tx1"/>
                </a:solidFill>
                <a:effectLst/>
                <a:latin typeface="+mn-lt"/>
                <a:ea typeface="+mn-ea"/>
                <a:cs typeface="+mn-cs"/>
                <a:hlinkClick r:id="rId9" tooltip="David C. Evans"/>
              </a:rPr>
              <a:t>David C. Evans</a:t>
            </a:r>
            <a:r>
              <a:rPr lang="en-US" sz="1200" b="0" i="0" kern="1200" smtClean="0">
                <a:solidFill>
                  <a:schemeClr val="tx1"/>
                </a:solidFill>
                <a:effectLst/>
                <a:latin typeface="+mn-lt"/>
                <a:ea typeface="+mn-ea"/>
                <a:cs typeface="+mn-cs"/>
              </a:rPr>
              <a:t> in that subject at the University of Utah in the 1970s was pioneering in the field. Sutherland, Evans, and their students from that era invented several foundations of modern computer graphics. He received the </a:t>
            </a:r>
            <a:r>
              <a:rPr lang="en-US" sz="1200" b="0" i="0" u="none" strike="noStrike" kern="1200" smtClean="0">
                <a:solidFill>
                  <a:schemeClr val="tx1"/>
                </a:solidFill>
                <a:effectLst/>
                <a:latin typeface="+mn-lt"/>
                <a:ea typeface="+mn-ea"/>
                <a:cs typeface="+mn-cs"/>
                <a:hlinkClick r:id="rId10" tooltip="Turing Award"/>
              </a:rPr>
              <a:t>Turing Award</a:t>
            </a:r>
            <a:r>
              <a:rPr lang="en-US" sz="1200" b="0" i="0" kern="1200" smtClean="0">
                <a:solidFill>
                  <a:schemeClr val="tx1"/>
                </a:solidFill>
                <a:effectLst/>
                <a:latin typeface="+mn-lt"/>
                <a:ea typeface="+mn-ea"/>
                <a:cs typeface="+mn-cs"/>
              </a:rPr>
              <a:t> from the </a:t>
            </a:r>
            <a:r>
              <a:rPr lang="en-US" sz="1200" b="0" i="0" u="none" strike="noStrike" kern="1200" smtClean="0">
                <a:solidFill>
                  <a:schemeClr val="tx1"/>
                </a:solidFill>
                <a:effectLst/>
                <a:latin typeface="+mn-lt"/>
                <a:ea typeface="+mn-ea"/>
                <a:cs typeface="+mn-cs"/>
                <a:hlinkClick r:id="rId11" tooltip="Association for Computing Machinery"/>
              </a:rPr>
              <a:t>Association for Computing Machinery</a:t>
            </a:r>
            <a:r>
              <a:rPr lang="en-US" sz="1200" b="0" i="0" kern="1200" smtClean="0">
                <a:solidFill>
                  <a:schemeClr val="tx1"/>
                </a:solidFill>
                <a:effectLst/>
                <a:latin typeface="+mn-lt"/>
                <a:ea typeface="+mn-ea"/>
                <a:cs typeface="+mn-cs"/>
              </a:rPr>
              <a:t> in 1988 for the invention of </a:t>
            </a:r>
            <a:r>
              <a:rPr lang="en-US" sz="1200" b="0" i="0" u="none" strike="noStrike" kern="1200" smtClean="0">
                <a:solidFill>
                  <a:schemeClr val="tx1"/>
                </a:solidFill>
                <a:effectLst/>
                <a:latin typeface="+mn-lt"/>
                <a:ea typeface="+mn-ea"/>
                <a:cs typeface="+mn-cs"/>
                <a:hlinkClick r:id="rId12" tooltip="Sketchpad"/>
              </a:rPr>
              <a:t>Sketchpad</a:t>
            </a:r>
            <a:r>
              <a:rPr lang="en-US" sz="1200" b="0" i="0" kern="1200" smtClean="0">
                <a:solidFill>
                  <a:schemeClr val="tx1"/>
                </a:solidFill>
                <a:effectLst/>
                <a:latin typeface="+mn-lt"/>
                <a:ea typeface="+mn-ea"/>
                <a:cs typeface="+mn-cs"/>
              </a:rPr>
              <a:t>, an early predecessor to the sort of </a:t>
            </a:r>
            <a:r>
              <a:rPr lang="en-US" sz="1200" b="0" i="0" u="none" strike="noStrike" kern="1200" smtClean="0">
                <a:solidFill>
                  <a:schemeClr val="tx1"/>
                </a:solidFill>
                <a:effectLst/>
                <a:latin typeface="+mn-lt"/>
                <a:ea typeface="+mn-ea"/>
                <a:cs typeface="+mn-cs"/>
                <a:hlinkClick r:id="rId13" tooltip="Graphical user interface"/>
              </a:rPr>
              <a:t>graphical user interface</a:t>
            </a:r>
            <a:r>
              <a:rPr lang="en-US" sz="1200" b="0" i="0" kern="1200" smtClean="0">
                <a:solidFill>
                  <a:schemeClr val="tx1"/>
                </a:solidFill>
                <a:effectLst/>
                <a:latin typeface="+mn-lt"/>
                <a:ea typeface="+mn-ea"/>
                <a:cs typeface="+mn-cs"/>
              </a:rPr>
              <a:t> that has become ubiquitous in personal computers. He is a member of the </a:t>
            </a:r>
            <a:r>
              <a:rPr lang="en-US" sz="1200" b="0" i="0" u="none" strike="noStrike" kern="1200" smtClean="0">
                <a:solidFill>
                  <a:schemeClr val="tx1"/>
                </a:solidFill>
                <a:effectLst/>
                <a:latin typeface="+mn-lt"/>
                <a:ea typeface="+mn-ea"/>
                <a:cs typeface="+mn-cs"/>
                <a:hlinkClick r:id="rId14" tooltip="National Academy of Engineering"/>
              </a:rPr>
              <a:t>National Academy of Engineering</a:t>
            </a:r>
            <a:r>
              <a:rPr lang="en-US" sz="1200" b="0" i="0" kern="1200" smtClean="0">
                <a:solidFill>
                  <a:schemeClr val="tx1"/>
                </a:solidFill>
                <a:effectLst/>
                <a:latin typeface="+mn-lt"/>
                <a:ea typeface="+mn-ea"/>
                <a:cs typeface="+mn-cs"/>
              </a:rPr>
              <a:t>, as well as the </a:t>
            </a:r>
            <a:r>
              <a:rPr lang="en-US" sz="1200" b="0" i="0" u="none" strike="noStrike" kern="1200" smtClean="0">
                <a:solidFill>
                  <a:schemeClr val="tx1"/>
                </a:solidFill>
                <a:effectLst/>
                <a:latin typeface="+mn-lt"/>
                <a:ea typeface="+mn-ea"/>
                <a:cs typeface="+mn-cs"/>
                <a:hlinkClick r:id="rId15" tooltip="United States National Academy of Sciences"/>
              </a:rPr>
              <a:t>National Academy of Sciences</a:t>
            </a:r>
            <a:r>
              <a:rPr lang="en-US" sz="1200" b="0" i="0" kern="1200" smtClean="0">
                <a:solidFill>
                  <a:schemeClr val="tx1"/>
                </a:solidFill>
                <a:effectLst/>
                <a:latin typeface="+mn-lt"/>
                <a:ea typeface="+mn-ea"/>
                <a:cs typeface="+mn-cs"/>
              </a:rPr>
              <a:t> among many other major awards. In 2012 he was awarded the </a:t>
            </a:r>
            <a:r>
              <a:rPr lang="en-US" sz="1200" b="0" i="0" u="none" strike="noStrike" kern="1200" smtClean="0">
                <a:solidFill>
                  <a:schemeClr val="tx1"/>
                </a:solidFill>
                <a:effectLst/>
                <a:latin typeface="+mn-lt"/>
                <a:ea typeface="+mn-ea"/>
                <a:cs typeface="+mn-cs"/>
                <a:hlinkClick r:id="rId16" tooltip="Kyoto Prize in Advanced Technology"/>
              </a:rPr>
              <a:t>Kyoto Prize in Advanced Technology</a:t>
            </a:r>
            <a:r>
              <a:rPr lang="en-US" sz="1200" b="0" i="0" kern="1200" smtClean="0">
                <a:solidFill>
                  <a:schemeClr val="tx1"/>
                </a:solidFill>
                <a:effectLst/>
                <a:latin typeface="+mn-lt"/>
                <a:ea typeface="+mn-ea"/>
                <a:cs typeface="+mn-cs"/>
              </a:rPr>
              <a:t> for "pioneering achievements in the development of computer graphics and interactive interfaces".</a:t>
            </a:r>
            <a:r>
              <a:rPr lang="en-US" sz="1200" b="0" i="0" u="none" strike="noStrike" kern="1200" baseline="30000" smtClean="0">
                <a:solidFill>
                  <a:schemeClr val="tx1"/>
                </a:solidFill>
                <a:effectLst/>
                <a:latin typeface="+mn-lt"/>
                <a:ea typeface="+mn-ea"/>
                <a:cs typeface="+mn-cs"/>
                <a:hlinkClick r:id="rId17"/>
              </a:rPr>
              <a:t>[3]</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t>1</a:t>
            </a:fld>
            <a:endParaRPr lang="en-IN"/>
          </a:p>
        </p:txBody>
      </p:sp>
    </p:spTree>
    <p:extLst>
      <p:ext uri="{BB962C8B-B14F-4D97-AF65-F5344CB8AC3E}">
        <p14:creationId xmlns:p14="http://schemas.microsoft.com/office/powerpoint/2010/main" val="414742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46</a:t>
            </a:fld>
            <a:endParaRPr lang="en-IN">
              <a:solidFill>
                <a:prstClr val="black"/>
              </a:solidFill>
            </a:endParaRPr>
          </a:p>
        </p:txBody>
      </p:sp>
    </p:spTree>
    <p:extLst>
      <p:ext uri="{BB962C8B-B14F-4D97-AF65-F5344CB8AC3E}">
        <p14:creationId xmlns:p14="http://schemas.microsoft.com/office/powerpoint/2010/main" val="187946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47</a:t>
            </a:fld>
            <a:endParaRPr lang="en-IN">
              <a:solidFill>
                <a:prstClr val="black"/>
              </a:solidFill>
            </a:endParaRPr>
          </a:p>
        </p:txBody>
      </p:sp>
    </p:spTree>
    <p:extLst>
      <p:ext uri="{BB962C8B-B14F-4D97-AF65-F5344CB8AC3E}">
        <p14:creationId xmlns:p14="http://schemas.microsoft.com/office/powerpoint/2010/main" val="161609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48</a:t>
            </a:fld>
            <a:endParaRPr lang="en-IN">
              <a:solidFill>
                <a:prstClr val="black"/>
              </a:solidFill>
            </a:endParaRPr>
          </a:p>
        </p:txBody>
      </p:sp>
    </p:spTree>
    <p:extLst>
      <p:ext uri="{BB962C8B-B14F-4D97-AF65-F5344CB8AC3E}">
        <p14:creationId xmlns:p14="http://schemas.microsoft.com/office/powerpoint/2010/main" val="211345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49</a:t>
            </a:fld>
            <a:endParaRPr lang="en-IN">
              <a:solidFill>
                <a:prstClr val="black"/>
              </a:solidFill>
            </a:endParaRPr>
          </a:p>
        </p:txBody>
      </p:sp>
    </p:spTree>
    <p:extLst>
      <p:ext uri="{BB962C8B-B14F-4D97-AF65-F5344CB8AC3E}">
        <p14:creationId xmlns:p14="http://schemas.microsoft.com/office/powerpoint/2010/main" val="393102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effectLst/>
                <a:latin typeface="+mn-lt"/>
                <a:ea typeface="+mn-ea"/>
                <a:cs typeface="+mn-cs"/>
              </a:rPr>
              <a:t>David Cannon Evans</a:t>
            </a:r>
            <a:r>
              <a:rPr lang="en-US" sz="1200" b="0" i="0" kern="1200" smtClean="0">
                <a:solidFill>
                  <a:schemeClr val="tx1"/>
                </a:solidFill>
                <a:effectLst/>
                <a:latin typeface="+mn-lt"/>
                <a:ea typeface="+mn-ea"/>
                <a:cs typeface="+mn-cs"/>
              </a:rPr>
              <a:t> (February 24, 1924 – October 3, 1998) was the founder of the </a:t>
            </a:r>
            <a:r>
              <a:rPr lang="en-US" sz="1200" b="0" i="0" u="none" strike="noStrike" kern="1200" smtClean="0">
                <a:solidFill>
                  <a:schemeClr val="tx1"/>
                </a:solidFill>
                <a:effectLst/>
                <a:latin typeface="+mn-lt"/>
                <a:ea typeface="+mn-ea"/>
                <a:cs typeface="+mn-cs"/>
                <a:hlinkClick r:id="rId3" tooltip="Computer science"/>
              </a:rPr>
              <a:t>computer science</a:t>
            </a:r>
            <a:r>
              <a:rPr lang="en-US" sz="1200" b="0" i="0" kern="1200" smtClean="0">
                <a:solidFill>
                  <a:schemeClr val="tx1"/>
                </a:solidFill>
                <a:effectLst/>
                <a:latin typeface="+mn-lt"/>
                <a:ea typeface="+mn-ea"/>
                <a:cs typeface="+mn-cs"/>
              </a:rPr>
              <a:t> department at the </a:t>
            </a:r>
            <a:r>
              <a:rPr lang="en-US" sz="1200" b="0" i="0" u="none" strike="noStrike" kern="1200" smtClean="0">
                <a:solidFill>
                  <a:schemeClr val="tx1"/>
                </a:solidFill>
                <a:effectLst/>
                <a:latin typeface="+mn-lt"/>
                <a:ea typeface="+mn-ea"/>
                <a:cs typeface="+mn-cs"/>
                <a:hlinkClick r:id="rId4" tooltip="University of Utah"/>
              </a:rPr>
              <a:t>University of Utah</a:t>
            </a:r>
            <a:r>
              <a:rPr lang="en-US" sz="1200" b="0" i="0" kern="1200" smtClean="0">
                <a:solidFill>
                  <a:schemeClr val="tx1"/>
                </a:solidFill>
                <a:effectLst/>
                <a:latin typeface="+mn-lt"/>
                <a:ea typeface="+mn-ea"/>
                <a:cs typeface="+mn-cs"/>
              </a:rPr>
              <a:t> and co-founder (with </a:t>
            </a:r>
            <a:r>
              <a:rPr lang="en-US" sz="1200" b="0" i="0" u="none" strike="noStrike" kern="1200" smtClean="0">
                <a:solidFill>
                  <a:schemeClr val="tx1"/>
                </a:solidFill>
                <a:effectLst/>
                <a:latin typeface="+mn-lt"/>
                <a:ea typeface="+mn-ea"/>
                <a:cs typeface="+mn-cs"/>
                <a:hlinkClick r:id="rId5" tooltip="Ivan Sutherland"/>
              </a:rPr>
              <a:t>Ivan Sutherland</a:t>
            </a:r>
            <a:r>
              <a:rPr lang="en-US" sz="1200" b="0" i="0" kern="1200" smtClean="0">
                <a:solidFill>
                  <a:schemeClr val="tx1"/>
                </a:solidFill>
                <a:effectLst/>
                <a:latin typeface="+mn-lt"/>
                <a:ea typeface="+mn-ea"/>
                <a:cs typeface="+mn-cs"/>
              </a:rPr>
              <a:t>) of </a:t>
            </a:r>
            <a:r>
              <a:rPr lang="en-US" sz="1200" b="0" i="0" u="none" strike="noStrike" kern="1200" smtClean="0">
                <a:solidFill>
                  <a:schemeClr val="tx1"/>
                </a:solidFill>
                <a:effectLst/>
                <a:latin typeface="+mn-lt"/>
                <a:ea typeface="+mn-ea"/>
                <a:cs typeface="+mn-cs"/>
                <a:hlinkClick r:id="rId6" tooltip="Evans &amp; Sutherland"/>
              </a:rPr>
              <a:t>Evans &amp; Sutherland</a:t>
            </a:r>
            <a:r>
              <a:rPr lang="en-US" sz="1200" b="0" i="0" kern="1200" smtClean="0">
                <a:solidFill>
                  <a:schemeClr val="tx1"/>
                </a:solidFill>
                <a:effectLst/>
                <a:latin typeface="+mn-lt"/>
                <a:ea typeface="+mn-ea"/>
                <a:cs typeface="+mn-cs"/>
              </a:rPr>
              <a:t>, a computer firm which is known as a pioneer in the domain of </a:t>
            </a:r>
            <a:r>
              <a:rPr lang="en-US" sz="1200" b="0" i="0" u="none" strike="noStrike" kern="1200" smtClean="0">
                <a:solidFill>
                  <a:schemeClr val="tx1"/>
                </a:solidFill>
                <a:effectLst/>
                <a:latin typeface="+mn-lt"/>
                <a:ea typeface="+mn-ea"/>
                <a:cs typeface="+mn-cs"/>
                <a:hlinkClick r:id="rId7" tooltip="Computer-generated imagery"/>
              </a:rPr>
              <a:t>computer-generated imagery</a:t>
            </a:r>
            <a:endParaRPr lang="en-US" sz="1200" b="0" i="0" u="none" strike="noStrike"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The </a:t>
            </a:r>
            <a:r>
              <a:rPr lang="en-US" sz="1200" b="1" i="0" kern="1200" smtClean="0">
                <a:solidFill>
                  <a:schemeClr val="tx1"/>
                </a:solidFill>
                <a:effectLst/>
                <a:latin typeface="+mn-lt"/>
                <a:ea typeface="+mn-ea"/>
                <a:cs typeface="+mn-cs"/>
              </a:rPr>
              <a:t>Xerox Alto</a:t>
            </a:r>
            <a:r>
              <a:rPr lang="en-US" sz="1200" b="0" i="0" kern="1200" smtClean="0">
                <a:solidFill>
                  <a:schemeClr val="tx1"/>
                </a:solidFill>
                <a:effectLst/>
                <a:latin typeface="+mn-lt"/>
                <a:ea typeface="+mn-ea"/>
                <a:cs typeface="+mn-cs"/>
              </a:rPr>
              <a:t> is the first computer designed from its inception to support an </a:t>
            </a:r>
            <a:r>
              <a:rPr lang="en-US" sz="1200" b="0" i="0" u="none" strike="noStrike" kern="1200" smtClean="0">
                <a:solidFill>
                  <a:schemeClr val="tx1"/>
                </a:solidFill>
                <a:effectLst/>
                <a:latin typeface="+mn-lt"/>
                <a:ea typeface="+mn-ea"/>
                <a:cs typeface="+mn-cs"/>
                <a:hlinkClick r:id="rId8" tooltip="Operating system"/>
              </a:rPr>
              <a:t>operating system</a:t>
            </a:r>
            <a:r>
              <a:rPr lang="en-US" sz="1200" b="0" i="0" kern="1200" smtClean="0">
                <a:solidFill>
                  <a:schemeClr val="tx1"/>
                </a:solidFill>
                <a:effectLst/>
                <a:latin typeface="+mn-lt"/>
                <a:ea typeface="+mn-ea"/>
                <a:cs typeface="+mn-cs"/>
              </a:rPr>
              <a:t> based on a </a:t>
            </a:r>
            <a:r>
              <a:rPr lang="en-US" sz="1200" b="0" i="0" u="none" strike="noStrike" kern="1200" smtClean="0">
                <a:solidFill>
                  <a:schemeClr val="tx1"/>
                </a:solidFill>
                <a:effectLst/>
                <a:latin typeface="+mn-lt"/>
                <a:ea typeface="+mn-ea"/>
                <a:cs typeface="+mn-cs"/>
                <a:hlinkClick r:id="rId9" tooltip="Graphical user interface"/>
              </a:rPr>
              <a:t>graphical user interface</a:t>
            </a:r>
            <a:r>
              <a:rPr lang="en-US" sz="1200" b="0" i="0" kern="1200" smtClean="0">
                <a:solidFill>
                  <a:schemeClr val="tx1"/>
                </a:solidFill>
                <a:effectLst/>
                <a:latin typeface="+mn-lt"/>
                <a:ea typeface="+mn-ea"/>
                <a:cs typeface="+mn-cs"/>
              </a:rPr>
              <a:t> (GUI), later using the </a:t>
            </a:r>
            <a:r>
              <a:rPr lang="en-US" sz="1200" b="0" i="0" u="none" strike="noStrike" kern="1200" smtClean="0">
                <a:solidFill>
                  <a:schemeClr val="tx1"/>
                </a:solidFill>
                <a:effectLst/>
                <a:latin typeface="+mn-lt"/>
                <a:ea typeface="+mn-ea"/>
                <a:cs typeface="+mn-cs"/>
                <a:hlinkClick r:id="rId10" tooltip="Desktop metaphor"/>
              </a:rPr>
              <a:t>desktop metaphor</a:t>
            </a:r>
            <a:r>
              <a:rPr lang="en-US" sz="1200" b="0" i="0" kern="1200" smtClean="0">
                <a:solidFill>
                  <a:schemeClr val="tx1"/>
                </a:solidFill>
                <a:effectLst/>
                <a:latin typeface="+mn-lt"/>
                <a:ea typeface="+mn-ea"/>
                <a:cs typeface="+mn-cs"/>
              </a:rPr>
              <a:t>.</a:t>
            </a:r>
            <a:r>
              <a:rPr lang="en-US" sz="1200" b="0" i="0" u="none" strike="noStrike" kern="1200" baseline="30000" smtClean="0">
                <a:solidFill>
                  <a:schemeClr val="tx1"/>
                </a:solidFill>
                <a:effectLst/>
                <a:latin typeface="+mn-lt"/>
                <a:ea typeface="+mn-ea"/>
                <a:cs typeface="+mn-cs"/>
                <a:hlinkClick r:id="rId11"/>
              </a:rPr>
              <a:t>[7]</a:t>
            </a:r>
            <a:r>
              <a:rPr lang="en-US" sz="1200" b="0" i="0" u="none" strike="noStrike" kern="1200" baseline="30000" smtClean="0">
                <a:solidFill>
                  <a:schemeClr val="tx1"/>
                </a:solidFill>
                <a:effectLst/>
                <a:latin typeface="+mn-lt"/>
                <a:ea typeface="+mn-ea"/>
                <a:cs typeface="+mn-cs"/>
                <a:hlinkClick r:id="rId12"/>
              </a:rPr>
              <a:t>[8]</a:t>
            </a:r>
            <a:r>
              <a:rPr lang="en-US" sz="1200" b="0" i="0" kern="1200" smtClean="0">
                <a:solidFill>
                  <a:schemeClr val="tx1"/>
                </a:solidFill>
                <a:effectLst/>
                <a:latin typeface="+mn-lt"/>
                <a:ea typeface="+mn-ea"/>
                <a:cs typeface="+mn-cs"/>
              </a:rPr>
              <a:t> The first machines were introduced on 1 March 1973,</a:t>
            </a:r>
            <a:r>
              <a:rPr lang="en-US" sz="1200" b="0" i="0" u="none" strike="noStrike" kern="1200" baseline="30000" smtClean="0">
                <a:solidFill>
                  <a:schemeClr val="tx1"/>
                </a:solidFill>
                <a:effectLst/>
                <a:latin typeface="+mn-lt"/>
                <a:ea typeface="+mn-ea"/>
                <a:cs typeface="+mn-cs"/>
                <a:hlinkClick r:id="rId13"/>
              </a:rPr>
              <a:t>[9]</a:t>
            </a:r>
            <a:r>
              <a:rPr lang="en-US" sz="1200" b="0" i="0" kern="1200" smtClean="0">
                <a:solidFill>
                  <a:schemeClr val="tx1"/>
                </a:solidFill>
                <a:effectLst/>
                <a:latin typeface="+mn-lt"/>
                <a:ea typeface="+mn-ea"/>
                <a:cs typeface="+mn-cs"/>
              </a:rPr>
              <a:t> a decade before mass market GUI machines became available.</a:t>
            </a:r>
          </a:p>
          <a:p>
            <a:endParaRPr lang="en-US"/>
          </a:p>
        </p:txBody>
      </p:sp>
      <p:sp>
        <p:nvSpPr>
          <p:cNvPr id="4" name="Slide Number Placeholder 3"/>
          <p:cNvSpPr>
            <a:spLocks noGrp="1"/>
          </p:cNvSpPr>
          <p:nvPr>
            <p:ph type="sldNum" sz="quarter" idx="10"/>
          </p:nvPr>
        </p:nvSpPr>
        <p:spPr/>
        <p:txBody>
          <a:bodyPr/>
          <a:lstStyle/>
          <a:p>
            <a:fld id="{B6F731E0-8D32-41F3-AB99-E93F40833C53}" type="slidenum">
              <a:rPr lang="en-IN" smtClean="0"/>
              <a:t>2</a:t>
            </a:fld>
            <a:endParaRPr lang="en-IN"/>
          </a:p>
        </p:txBody>
      </p:sp>
    </p:spTree>
    <p:extLst>
      <p:ext uri="{BB962C8B-B14F-4D97-AF65-F5344CB8AC3E}">
        <p14:creationId xmlns:p14="http://schemas.microsoft.com/office/powerpoint/2010/main" val="357999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solidFill>
                  <a:prstClr val="black"/>
                </a:solidFill>
              </a:rPr>
              <a:pPr/>
              <a:t>7</a:t>
            </a:fld>
            <a:endParaRPr lang="en-IN">
              <a:solidFill>
                <a:prstClr val="black"/>
              </a:solidFill>
            </a:endParaRPr>
          </a:p>
        </p:txBody>
      </p:sp>
    </p:spTree>
    <p:extLst>
      <p:ext uri="{BB962C8B-B14F-4D97-AF65-F5344CB8AC3E}">
        <p14:creationId xmlns:p14="http://schemas.microsoft.com/office/powerpoint/2010/main" val="153889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102 185 248</a:t>
            </a:r>
          </a:p>
          <a:p>
            <a:r>
              <a:rPr lang="en-IN" dirty="0"/>
              <a:t>76 171 246</a:t>
            </a:r>
          </a:p>
          <a:p>
            <a:r>
              <a:rPr lang="en-IN" dirty="0"/>
              <a:t>76 162 235</a:t>
            </a:r>
          </a:p>
          <a:p>
            <a:r>
              <a:rPr lang="en-IN" dirty="0"/>
              <a:t>70 148 219</a:t>
            </a:r>
          </a:p>
          <a:p>
            <a:r>
              <a:rPr lang="en-IN" dirty="0"/>
              <a:t>102 155 216</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a:t>
            </a:r>
          </a:p>
        </p:txBody>
      </p:sp>
      <p:sp>
        <p:nvSpPr>
          <p:cNvPr id="4" name="Slide Number Placeholder 3"/>
          <p:cNvSpPr>
            <a:spLocks noGrp="1"/>
          </p:cNvSpPr>
          <p:nvPr>
            <p:ph type="sldNum" sz="quarter" idx="10"/>
          </p:nvPr>
        </p:nvSpPr>
        <p:spPr/>
        <p:txBody>
          <a:bodyPr/>
          <a:lstStyle/>
          <a:p>
            <a:fld id="{AE3FC347-6225-42CD-A12E-30F36FA3E6F2}" type="slidenum">
              <a:rPr lang="en-IN" smtClean="0">
                <a:solidFill>
                  <a:prstClr val="black"/>
                </a:solidFill>
              </a:rPr>
              <a:pPr/>
              <a:t>11</a:t>
            </a:fld>
            <a:endParaRPr lang="en-IN">
              <a:solidFill>
                <a:prstClr val="black"/>
              </a:solidFill>
            </a:endParaRPr>
          </a:p>
        </p:txBody>
      </p:sp>
    </p:spTree>
    <p:extLst>
      <p:ext uri="{BB962C8B-B14F-4D97-AF65-F5344CB8AC3E}">
        <p14:creationId xmlns:p14="http://schemas.microsoft.com/office/powerpoint/2010/main" val="159494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13</a:t>
            </a:fld>
            <a:endParaRPr lang="en-IN">
              <a:solidFill>
                <a:prstClr val="black"/>
              </a:solidFill>
            </a:endParaRPr>
          </a:p>
        </p:txBody>
      </p:sp>
    </p:spTree>
    <p:extLst>
      <p:ext uri="{BB962C8B-B14F-4D97-AF65-F5344CB8AC3E}">
        <p14:creationId xmlns:p14="http://schemas.microsoft.com/office/powerpoint/2010/main" val="2202023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solidFill>
                  <a:prstClr val="black"/>
                </a:solidFill>
              </a:rPr>
              <a:pPr/>
              <a:t>16</a:t>
            </a:fld>
            <a:endParaRPr lang="en-IN">
              <a:solidFill>
                <a:prstClr val="black"/>
              </a:solidFill>
            </a:endParaRPr>
          </a:p>
        </p:txBody>
      </p:sp>
    </p:spTree>
    <p:extLst>
      <p:ext uri="{BB962C8B-B14F-4D97-AF65-F5344CB8AC3E}">
        <p14:creationId xmlns:p14="http://schemas.microsoft.com/office/powerpoint/2010/main" val="260321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24</a:t>
            </a:fld>
            <a:endParaRPr lang="en-IN">
              <a:solidFill>
                <a:prstClr val="black"/>
              </a:solidFill>
            </a:endParaRPr>
          </a:p>
        </p:txBody>
      </p:sp>
    </p:spTree>
    <p:extLst>
      <p:ext uri="{BB962C8B-B14F-4D97-AF65-F5344CB8AC3E}">
        <p14:creationId xmlns:p14="http://schemas.microsoft.com/office/powerpoint/2010/main" val="4129886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p>
        </p:txBody>
      </p:sp>
      <p:sp>
        <p:nvSpPr>
          <p:cNvPr id="4" name="Slide Number Placeholder 3"/>
          <p:cNvSpPr>
            <a:spLocks noGrp="1"/>
          </p:cNvSpPr>
          <p:nvPr>
            <p:ph type="sldNum" sz="quarter" idx="10"/>
          </p:nvPr>
        </p:nvSpPr>
        <p:spPr/>
        <p:txBody>
          <a:bodyPr/>
          <a:lstStyle/>
          <a:p>
            <a:fld id="{712938D7-1F30-4AAD-AF6F-1E6E3DA3892E}" type="slidenum">
              <a:rPr lang="en-IN" smtClean="0">
                <a:solidFill>
                  <a:prstClr val="black"/>
                </a:solidFill>
              </a:rPr>
              <a:pPr/>
              <a:t>25</a:t>
            </a:fld>
            <a:endParaRPr lang="en-IN">
              <a:solidFill>
                <a:prstClr val="black"/>
              </a:solidFill>
            </a:endParaRPr>
          </a:p>
        </p:txBody>
      </p:sp>
    </p:spTree>
    <p:extLst>
      <p:ext uri="{BB962C8B-B14F-4D97-AF65-F5344CB8AC3E}">
        <p14:creationId xmlns:p14="http://schemas.microsoft.com/office/powerpoint/2010/main" val="3818543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solidFill>
                  <a:prstClr val="black"/>
                </a:solidFill>
              </a:rPr>
              <a:pPr/>
              <a:t>27</a:t>
            </a:fld>
            <a:endParaRPr lang="en-IN">
              <a:solidFill>
                <a:prstClr val="black"/>
              </a:solidFill>
            </a:endParaRPr>
          </a:p>
        </p:txBody>
      </p:sp>
    </p:spTree>
    <p:extLst>
      <p:ext uri="{BB962C8B-B14F-4D97-AF65-F5344CB8AC3E}">
        <p14:creationId xmlns:p14="http://schemas.microsoft.com/office/powerpoint/2010/main" val="849185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D8C66D-827F-40E0-9CCC-CB39501916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2F3FF38-6058-4CB2-A294-C9E20F103C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8B246843-51A3-4928-A915-E50DFAB06088}"/>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5" name="Footer Placeholder 4">
            <a:extLst>
              <a:ext uri="{FF2B5EF4-FFF2-40B4-BE49-F238E27FC236}">
                <a16:creationId xmlns:a16="http://schemas.microsoft.com/office/drawing/2014/main" xmlns="" id="{0528ADEE-314B-49A7-BCC9-1D2D3E90E9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567C2A7-2EB6-43E7-B2A4-026B1DC65710}"/>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422919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33A289-AAED-4830-B66C-4F7A412AC5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72D5CFC-D2B7-4BE4-8E7A-58B316FC52C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52FA4F1-A265-48E3-9F8A-0EE4A1547135}"/>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5" name="Footer Placeholder 4">
            <a:extLst>
              <a:ext uri="{FF2B5EF4-FFF2-40B4-BE49-F238E27FC236}">
                <a16:creationId xmlns:a16="http://schemas.microsoft.com/office/drawing/2014/main" xmlns="" id="{520FA6B8-4529-4AAD-B38F-2FDECD84B4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6413B47-948E-4B65-B13B-A9E9C4446524}"/>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198708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87E7FBB-D834-427E-B7B1-255A461EC7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1EFF237-9444-4D2B-80D7-1CAE3356E6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F44D726-C38E-4967-84C8-7873D12BC1DB}"/>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5" name="Footer Placeholder 4">
            <a:extLst>
              <a:ext uri="{FF2B5EF4-FFF2-40B4-BE49-F238E27FC236}">
                <a16:creationId xmlns:a16="http://schemas.microsoft.com/office/drawing/2014/main" xmlns="" id="{762B0C3A-C743-4014-BBDE-71435FF08A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1F5CD53-39C1-4B7E-8951-57D139BFE257}"/>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3638231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86804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66305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45368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5583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97440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04923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08434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smtClean="0"/>
              <a:t>Click to edit Master title style</a:t>
            </a:r>
            <a:endParaRPr lang="en-IN"/>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6998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5A4230-D6D7-4628-925A-2D11B98C19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984AD90-7A16-4F20-94AC-92AB500C92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E628190-A7F4-4BA3-AB36-92FCEFD73591}"/>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5" name="Footer Placeholder 4">
            <a:extLst>
              <a:ext uri="{FF2B5EF4-FFF2-40B4-BE49-F238E27FC236}">
                <a16:creationId xmlns:a16="http://schemas.microsoft.com/office/drawing/2014/main" xmlns="" id="{4B93531F-4A59-4860-AEB4-5D4436951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D210796-9905-4974-A9E3-0F39282AA4B1}"/>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15547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IN"/>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0966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10205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06872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C10572-E674-4776-8510-52F570FF3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6B56F56-3B8E-4094-8295-47579E6FD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9884B660-4110-4A73-A4CC-D7B5560B0FDE}"/>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5" name="Footer Placeholder 4">
            <a:extLst>
              <a:ext uri="{FF2B5EF4-FFF2-40B4-BE49-F238E27FC236}">
                <a16:creationId xmlns:a16="http://schemas.microsoft.com/office/drawing/2014/main" xmlns="" id="{ABA8AA77-0AFC-4FE6-B9A8-69DED87C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FADB7B5-98A2-4384-AA30-9F45AF6EEBF1}"/>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3016314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944288-CF5B-48F4-9B03-BDB6BDC750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5D311ED0-1E39-4EFD-8CAA-65CBA0065D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15D8E01-1E7F-496F-8862-ADFD985D73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4AF282B0-3D2F-416C-80C0-033F00C7093F}"/>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6" name="Footer Placeholder 5">
            <a:extLst>
              <a:ext uri="{FF2B5EF4-FFF2-40B4-BE49-F238E27FC236}">
                <a16:creationId xmlns:a16="http://schemas.microsoft.com/office/drawing/2014/main" xmlns="" id="{B807467D-E3D2-4627-89CD-CB7A457121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A4A07DB-A50C-49F7-9AA4-9EB4FB2D01BA}"/>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341030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0778FD-5899-4486-B70B-8A846A805A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DC9D896-8FD8-45BA-8B35-86429E64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D1A2844B-0AF4-4391-B45A-4BBEF4ABCC1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5263348-5A97-48E7-9561-9EEC6A2A43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EB49E446-1F91-407B-A03D-612C686A0F6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E4376CC-1572-4A23-9756-918040760DAB}"/>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8" name="Footer Placeholder 7">
            <a:extLst>
              <a:ext uri="{FF2B5EF4-FFF2-40B4-BE49-F238E27FC236}">
                <a16:creationId xmlns:a16="http://schemas.microsoft.com/office/drawing/2014/main" xmlns="" id="{3B902364-EFA0-4109-9139-BB0955C467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077AE02-B65B-40A8-8C28-40C43B424810}"/>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3821457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0752BD-5005-436F-B355-756A9598C2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8941FBC3-8CDB-42E8-8CA9-E07406795DC8}"/>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4" name="Footer Placeholder 3">
            <a:extLst>
              <a:ext uri="{FF2B5EF4-FFF2-40B4-BE49-F238E27FC236}">
                <a16:creationId xmlns:a16="http://schemas.microsoft.com/office/drawing/2014/main" xmlns="" id="{DCE4A2BF-8078-43A0-808A-AD4C42122E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EDA5DFB1-E7C8-4C20-BA39-536AB7E3D7D9}"/>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1975188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C3B7116-F091-42F7-9894-75D2418ACB89}"/>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3" name="Footer Placeholder 2">
            <a:extLst>
              <a:ext uri="{FF2B5EF4-FFF2-40B4-BE49-F238E27FC236}">
                <a16:creationId xmlns:a16="http://schemas.microsoft.com/office/drawing/2014/main" xmlns="" id="{3E6D3D3B-80AF-4D9F-BADE-A305860E53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CAA53EDA-558D-4AD1-B3A0-3B4439F77644}"/>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163835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420DCA-96D9-4538-AC1C-24CBD9F56B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0C23F0B-E8C8-4FF4-BF1A-0619F5AD5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9E225D6-7082-4458-9C74-DBFF3C368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5376BC7-FD0D-4F17-90F8-F0960A01EE17}"/>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6" name="Footer Placeholder 5">
            <a:extLst>
              <a:ext uri="{FF2B5EF4-FFF2-40B4-BE49-F238E27FC236}">
                <a16:creationId xmlns:a16="http://schemas.microsoft.com/office/drawing/2014/main" xmlns="" id="{8D39EAD4-C9D7-49C9-A5D8-404F5898F9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8992A50-5AE8-4AB6-940D-B3C0477C101E}"/>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1859153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169276-1B9D-463C-862D-0E3CA78CB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EC906B3A-F162-4280-805C-7820804DF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F0D19241-31F6-4641-A63C-400820294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4A1EF30-1E61-41CA-9309-AEA308B18B05}"/>
              </a:ext>
            </a:extLst>
          </p:cNvPr>
          <p:cNvSpPr>
            <a:spLocks noGrp="1"/>
          </p:cNvSpPr>
          <p:nvPr>
            <p:ph type="dt" sz="half" idx="10"/>
          </p:nvPr>
        </p:nvSpPr>
        <p:spPr/>
        <p:txBody>
          <a:bodyPr/>
          <a:lstStyle/>
          <a:p>
            <a:fld id="{D6436E37-D545-4431-BB1F-DF2943A9F56E}" type="datetimeFigureOut">
              <a:rPr lang="en-IN" smtClean="0"/>
              <a:t>08-01-2019</a:t>
            </a:fld>
            <a:endParaRPr lang="en-IN"/>
          </a:p>
        </p:txBody>
      </p:sp>
      <p:sp>
        <p:nvSpPr>
          <p:cNvPr id="6" name="Footer Placeholder 5">
            <a:extLst>
              <a:ext uri="{FF2B5EF4-FFF2-40B4-BE49-F238E27FC236}">
                <a16:creationId xmlns:a16="http://schemas.microsoft.com/office/drawing/2014/main" xmlns="" id="{00E390C7-C957-4E12-9386-B43F72AB78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8C27510-DBCC-433A-AFFC-55B4E6E0D326}"/>
              </a:ext>
            </a:extLst>
          </p:cNvPr>
          <p:cNvSpPr>
            <a:spLocks noGrp="1"/>
          </p:cNvSpPr>
          <p:nvPr>
            <p:ph type="sldNum" sz="quarter" idx="12"/>
          </p:nvPr>
        </p:nvSpPr>
        <p:spPr/>
        <p:txBody>
          <a:bodyPr/>
          <a:lstStyle/>
          <a:p>
            <a:fld id="{2BFA9819-92FD-4649-9728-10C96737CD8F}" type="slidenum">
              <a:rPr lang="en-IN" smtClean="0"/>
              <a:t>‹#›</a:t>
            </a:fld>
            <a:endParaRPr lang="en-IN"/>
          </a:p>
        </p:txBody>
      </p:sp>
    </p:spTree>
    <p:extLst>
      <p:ext uri="{BB962C8B-B14F-4D97-AF65-F5344CB8AC3E}">
        <p14:creationId xmlns:p14="http://schemas.microsoft.com/office/powerpoint/2010/main" val="2875864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9D0E89D-AFC6-46A0-ACC8-F0C5ECD75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5EBDBB6-3E75-444F-AECB-63B9109C2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4490B7E-C1B2-4F18-8C26-C8BD43D3C5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36E37-D545-4431-BB1F-DF2943A9F56E}" type="datetimeFigureOut">
              <a:rPr lang="en-IN" smtClean="0"/>
              <a:t>08-01-2019</a:t>
            </a:fld>
            <a:endParaRPr lang="en-IN"/>
          </a:p>
        </p:txBody>
      </p:sp>
      <p:sp>
        <p:nvSpPr>
          <p:cNvPr id="5" name="Footer Placeholder 4">
            <a:extLst>
              <a:ext uri="{FF2B5EF4-FFF2-40B4-BE49-F238E27FC236}">
                <a16:creationId xmlns:a16="http://schemas.microsoft.com/office/drawing/2014/main" xmlns="" id="{A8D0C7DA-6BA2-4826-856F-395633DE9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37B40A8-3D86-4B3A-AAAA-E4D46B251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A9819-92FD-4649-9728-10C96737CD8F}" type="slidenum">
              <a:rPr lang="en-IN" smtClean="0"/>
              <a:t>‹#›</a:t>
            </a:fld>
            <a:endParaRPr lang="en-IN"/>
          </a:p>
        </p:txBody>
      </p:sp>
    </p:spTree>
    <p:extLst>
      <p:ext uri="{BB962C8B-B14F-4D97-AF65-F5344CB8AC3E}">
        <p14:creationId xmlns:p14="http://schemas.microsoft.com/office/powerpoint/2010/main" val="1365132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FDA4B6A-16DB-4A1D-94A1-B97555F766A4}" type="datetimeFigureOut">
              <a:rPr lang="en-IN" smtClean="0">
                <a:solidFill>
                  <a:prstClr val="black">
                    <a:tint val="75000"/>
                  </a:prstClr>
                </a:solidFill>
              </a:rPr>
              <a:pPr/>
              <a:t>08-01-2019</a:t>
            </a:fld>
            <a:endParaRPr lang="en-IN">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3374503E-ED0C-4454-AE2E-765BBA7E9AB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17911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0.png"/><Relationship Id="rId12" Type="http://schemas.openxmlformats.org/officeDocument/2006/relationships/image" Target="../media/image10.svg"/><Relationship Id="rId2" Type="http://schemas.openxmlformats.org/officeDocument/2006/relationships/notesSlide" Target="../notesSlides/notesSlide5.xml"/><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2.png"/><Relationship Id="rId15" Type="http://schemas.openxmlformats.org/officeDocument/2006/relationships/image" Target="../media/image34.png"/><Relationship Id="rId10" Type="http://schemas.openxmlformats.org/officeDocument/2006/relationships/image" Target="../media/image8.svg"/><Relationship Id="rId4" Type="http://schemas.openxmlformats.org/officeDocument/2006/relationships/image" Target="../media/image29.png"/><Relationship Id="rId9" Type="http://schemas.openxmlformats.org/officeDocument/2006/relationships/image" Target="../media/image31.png"/><Relationship Id="rId14" Type="http://schemas.openxmlformats.org/officeDocument/2006/relationships/image" Target="../media/image12.sv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SXGA+" TargetMode="External"/><Relationship Id="rId3" Type="http://schemas.openxmlformats.org/officeDocument/2006/relationships/hyperlink" Target="https://en.wikipedia.org/wiki/Computer_display_standard" TargetMode="External"/><Relationship Id="rId7" Type="http://schemas.openxmlformats.org/officeDocument/2006/relationships/hyperlink" Target="https://en.wikipedia.org/wiki/SXGA" TargetMode="External"/><Relationship Id="rId12" Type="http://schemas.openxmlformats.org/officeDocument/2006/relationships/hyperlink" Target="https://en.wikipedia.org/wiki/QXGA" TargetMode="Externa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en.wikipedia.org/w/index.php?title=Wide_Extended_Graphics_Array&amp;action=edit&amp;redlink=1" TargetMode="External"/><Relationship Id="rId11" Type="http://schemas.openxmlformats.org/officeDocument/2006/relationships/hyperlink" Target="https://en.wikipedia.org/wiki/UXGA#WUXGA" TargetMode="External"/><Relationship Id="rId5" Type="http://schemas.openxmlformats.org/officeDocument/2006/relationships/hyperlink" Target="https://en.wikipedia.org/wiki/EXtended_Graphics_Array" TargetMode="External"/><Relationship Id="rId10" Type="http://schemas.openxmlformats.org/officeDocument/2006/relationships/hyperlink" Target="https://en.wikipedia.org/wiki/UXGA" TargetMode="External"/><Relationship Id="rId4" Type="http://schemas.openxmlformats.org/officeDocument/2006/relationships/hyperlink" Target="https://en.wikipedia.org/wiki/Pixel" TargetMode="External"/><Relationship Id="rId9" Type="http://schemas.openxmlformats.org/officeDocument/2006/relationships/hyperlink" Target="https://en.wikipedia.org/wiki/WSXG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4" Type="http://schemas.openxmlformats.org/officeDocument/2006/relationships/image" Target="../media/image43.gi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4" Type="http://schemas.openxmlformats.org/officeDocument/2006/relationships/image" Target="../media/image44.gif"/></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en.wikipedia.org/wiki/LP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5" Type="http://schemas.openxmlformats.org/officeDocument/2006/relationships/image" Target="../media/image56.png"/><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file:///F:\Video%20Projects\CleanBokehBackground_00001.mov" TargetMode="Externa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video" Target="file:///F:\Video%20Projects\CleanBokehBackground_00001.mov"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video" Target="file:///F:\Video%20Projects\CleanBokehBackground_00001.mov"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NULL"/><Relationship Id="rId10" Type="http://schemas.openxmlformats.org/officeDocument/2006/relationships/image" Target="../media/image22.jpe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a:extLst>
              <a:ext uri="{FF2B5EF4-FFF2-40B4-BE49-F238E27FC236}">
                <a16:creationId xmlns:a16="http://schemas.microsoft.com/office/drawing/2014/main" xmlns="" id="{323B7FFA-9E6B-4659-AD05-8B426C7F3246}"/>
              </a:ext>
            </a:extLst>
          </p:cNvPr>
          <p:cNvPicPr>
            <a:picLocks noChangeAspect="1"/>
          </p:cNvPicPr>
          <p:nvPr/>
        </p:nvPicPr>
        <p:blipFill rotWithShape="1">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20" y="10"/>
            <a:ext cx="12191980" cy="6857990"/>
          </a:xfrm>
          <a:prstGeom prst="rect">
            <a:avLst/>
          </a:prstGeom>
          <a:solidFill>
            <a:srgbClr val="DDDDDD"/>
          </a:solidFill>
        </p:spPr>
      </p:pic>
      <p:sp>
        <p:nvSpPr>
          <p:cNvPr id="3" name="Rectangle 2">
            <a:extLst>
              <a:ext uri="{FF2B5EF4-FFF2-40B4-BE49-F238E27FC236}">
                <a16:creationId xmlns:a16="http://schemas.microsoft.com/office/drawing/2014/main" xmlns="" id="{3F080268-C420-4009-9A1C-C76A1F9CC2D3}"/>
              </a:ext>
            </a:extLst>
          </p:cNvPr>
          <p:cNvSpPr/>
          <p:nvPr/>
        </p:nvSpPr>
        <p:spPr>
          <a:xfrm>
            <a:off x="20" y="3702570"/>
            <a:ext cx="12191980" cy="3155430"/>
          </a:xfrm>
          <a:prstGeom prst="rect">
            <a:avLst/>
          </a:prstGeom>
          <a:solidFill>
            <a:srgbClr val="29A8A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05F5A7EF-AD6A-4BBF-B66D-959791865FFC}"/>
              </a:ext>
            </a:extLst>
          </p:cNvPr>
          <p:cNvSpPr/>
          <p:nvPr/>
        </p:nvSpPr>
        <p:spPr>
          <a:xfrm>
            <a:off x="1541975" y="920350"/>
            <a:ext cx="9108070" cy="896566"/>
          </a:xfrm>
          <a:prstGeom prst="rect">
            <a:avLst/>
          </a:prstGeom>
          <a:solidFill>
            <a:srgbClr val="29A8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smtClean="0">
                <a:solidFill>
                  <a:schemeClr val="lt1">
                    <a:alpha val="95000"/>
                  </a:schemeClr>
                </a:solidFill>
              </a:rPr>
              <a:t>KỸ THUẬT ĐỒ HỌA</a:t>
            </a:r>
            <a:endParaRPr lang="en-IN" sz="3200" dirty="0">
              <a:solidFill>
                <a:schemeClr val="lt1">
                  <a:alpha val="95000"/>
                </a:schemeClr>
              </a:solidFill>
            </a:endParaRPr>
          </a:p>
        </p:txBody>
      </p:sp>
      <p:sp>
        <p:nvSpPr>
          <p:cNvPr id="5" name="Rectangle 4">
            <a:extLst>
              <a:ext uri="{FF2B5EF4-FFF2-40B4-BE49-F238E27FC236}">
                <a16:creationId xmlns:a16="http://schemas.microsoft.com/office/drawing/2014/main" xmlns="" id="{609B26BC-D3CF-461E-ABC6-B1651DED2787}"/>
              </a:ext>
            </a:extLst>
          </p:cNvPr>
          <p:cNvSpPr/>
          <p:nvPr/>
        </p:nvSpPr>
        <p:spPr>
          <a:xfrm>
            <a:off x="3201902" y="1816916"/>
            <a:ext cx="5788215" cy="501217"/>
          </a:xfrm>
          <a:prstGeom prst="rect">
            <a:avLst/>
          </a:prstGeom>
          <a:solidFill>
            <a:srgbClr val="DDDDD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smtClean="0">
                <a:solidFill>
                  <a:schemeClr val="tx1">
                    <a:alpha val="95000"/>
                  </a:schemeClr>
                </a:solidFill>
              </a:rPr>
              <a:t>COMPUTER GRAPHICS</a:t>
            </a:r>
            <a:endParaRPr lang="en-IN" sz="2000" dirty="0">
              <a:solidFill>
                <a:schemeClr val="tx1">
                  <a:alpha val="95000"/>
                </a:schemeClr>
              </a:solidFill>
            </a:endParaRPr>
          </a:p>
        </p:txBody>
      </p:sp>
      <p:sp>
        <p:nvSpPr>
          <p:cNvPr id="2" name="TextBox 1">
            <a:extLst>
              <a:ext uri="{FF2B5EF4-FFF2-40B4-BE49-F238E27FC236}">
                <a16:creationId xmlns:a16="http://schemas.microsoft.com/office/drawing/2014/main" xmlns="" id="{3E9A8753-7934-45AC-BAB4-1042B5604D54}"/>
              </a:ext>
            </a:extLst>
          </p:cNvPr>
          <p:cNvSpPr txBox="1"/>
          <p:nvPr/>
        </p:nvSpPr>
        <p:spPr>
          <a:xfrm>
            <a:off x="4801564" y="4018401"/>
            <a:ext cx="6730584" cy="923330"/>
          </a:xfrm>
          <a:prstGeom prst="rect">
            <a:avLst/>
          </a:prstGeom>
          <a:noFill/>
        </p:spPr>
        <p:txBody>
          <a:bodyPr wrap="square" rtlCol="0">
            <a:spAutoFit/>
          </a:bodyPr>
          <a:lstStyle/>
          <a:p>
            <a:r>
              <a:rPr lang="en-IN" spc="600" smtClean="0">
                <a:solidFill>
                  <a:schemeClr val="bg1"/>
                </a:solidFill>
              </a:rPr>
              <a:t>ĐOÀN VŨ THỊNH</a:t>
            </a:r>
          </a:p>
          <a:p>
            <a:r>
              <a:rPr lang="en-IN" spc="600" smtClean="0">
                <a:solidFill>
                  <a:schemeClr val="bg1"/>
                </a:solidFill>
              </a:rPr>
              <a:t>BỘ MÔN KỸ THUẬT PHẦN MỀM</a:t>
            </a:r>
          </a:p>
          <a:p>
            <a:r>
              <a:rPr lang="en-IN" spc="600" smtClean="0">
                <a:solidFill>
                  <a:schemeClr val="bg1"/>
                </a:solidFill>
              </a:rPr>
              <a:t>KHOA CÔNG NGHỆ THÔNG TIN</a:t>
            </a:r>
            <a:endParaRPr lang="en-IN" spc="600" dirty="0">
              <a:solidFill>
                <a:schemeClr val="bg1"/>
              </a:solidFill>
            </a:endParaRPr>
          </a:p>
        </p:txBody>
      </p:sp>
      <p:sp>
        <p:nvSpPr>
          <p:cNvPr id="7" name="TextBox 6">
            <a:extLst>
              <a:ext uri="{FF2B5EF4-FFF2-40B4-BE49-F238E27FC236}">
                <a16:creationId xmlns:a16="http://schemas.microsoft.com/office/drawing/2014/main" xmlns="" id="{48097167-4A64-4A5F-94E2-8BCF4F35D50D}"/>
              </a:ext>
            </a:extLst>
          </p:cNvPr>
          <p:cNvSpPr txBox="1"/>
          <p:nvPr/>
        </p:nvSpPr>
        <p:spPr>
          <a:xfrm>
            <a:off x="8619564" y="6515185"/>
            <a:ext cx="3370633" cy="276999"/>
          </a:xfrm>
          <a:prstGeom prst="rect">
            <a:avLst/>
          </a:prstGeom>
          <a:noFill/>
        </p:spPr>
        <p:txBody>
          <a:bodyPr wrap="square" rtlCol="0">
            <a:spAutoFit/>
          </a:bodyPr>
          <a:lstStyle/>
          <a:p>
            <a:pPr algn="ctr"/>
            <a:r>
              <a:rPr lang="en-US" sz="1200" b="1"/>
              <a:t>Ivan Edward Sutherland</a:t>
            </a:r>
            <a:endParaRPr lang="en-IN" sz="1200" spc="600" dirty="0">
              <a:solidFill>
                <a:schemeClr val="bg1"/>
              </a:solidFill>
            </a:endParaRPr>
          </a:p>
        </p:txBody>
      </p:sp>
      <p:sp>
        <p:nvSpPr>
          <p:cNvPr id="11" name="TextBox 10">
            <a:extLst>
              <a:ext uri="{FF2B5EF4-FFF2-40B4-BE49-F238E27FC236}">
                <a16:creationId xmlns:a16="http://schemas.microsoft.com/office/drawing/2014/main" xmlns="" id="{29175364-7158-4700-99E6-40528BB2DBBA}"/>
              </a:ext>
            </a:extLst>
          </p:cNvPr>
          <p:cNvSpPr txBox="1"/>
          <p:nvPr/>
        </p:nvSpPr>
        <p:spPr>
          <a:xfrm>
            <a:off x="4801564" y="5132488"/>
            <a:ext cx="6730584" cy="1323439"/>
          </a:xfrm>
          <a:prstGeom prst="rect">
            <a:avLst/>
          </a:prstGeom>
          <a:noFill/>
        </p:spPr>
        <p:txBody>
          <a:bodyPr wrap="square" rtlCol="0">
            <a:spAutoFit/>
          </a:bodyPr>
          <a:lstStyle/>
          <a:p>
            <a:pPr algn="ctr"/>
            <a:r>
              <a:rPr lang="en-US" sz="1600" i="1" spc="600">
                <a:solidFill>
                  <a:schemeClr val="bg1"/>
                </a:solidFill>
              </a:rPr>
              <a:t>A display connected to a digital computer gives us a chance to gain familiarity with concepts not realizable in the physical world. It is a looking glass into a mathematical wonderland</a:t>
            </a:r>
            <a:endParaRPr lang="en-IN" sz="1600" i="1" spc="600" dirty="0">
              <a:solidFill>
                <a:schemeClr val="bg1"/>
              </a:solidFill>
            </a:endParaRPr>
          </a:p>
        </p:txBody>
      </p:sp>
      <p:sp>
        <p:nvSpPr>
          <p:cNvPr id="4" name="Rectangle 3"/>
          <p:cNvSpPr/>
          <p:nvPr/>
        </p:nvSpPr>
        <p:spPr>
          <a:xfrm>
            <a:off x="-23917" y="6469019"/>
            <a:ext cx="3586751" cy="369332"/>
          </a:xfrm>
          <a:prstGeom prst="rect">
            <a:avLst/>
          </a:prstGeom>
        </p:spPr>
        <p:txBody>
          <a:bodyPr wrap="none">
            <a:spAutoFit/>
          </a:bodyPr>
          <a:lstStyle/>
          <a:p>
            <a:pPr lvl="0" algn="ctr" hangingPunct="0">
              <a:defRPr sz="1800"/>
            </a:pPr>
            <a:r>
              <a:rPr lang="en-US" smtClean="0">
                <a:solidFill>
                  <a:schemeClr val="bg1"/>
                </a:solidFill>
              </a:rPr>
              <a:t>Ivan Sutherland (1963) - SKETCHPAD</a:t>
            </a:r>
            <a:endParaRPr lang="en-US" i="1">
              <a:solidFill>
                <a:schemeClr val="bg1"/>
              </a:solidFill>
              <a:highlight>
                <a:scrgbClr r="0" g="0" b="0">
                  <a:alpha val="0"/>
                </a:scrgbClr>
              </a:highlight>
              <a:latin typeface="Liberation Sans" pitchFamily="18"/>
              <a:ea typeface="DejaVu Sans" pitchFamily="2"/>
              <a:cs typeface="DejaVu Sans" pitchFamily="2"/>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34" y="3796957"/>
            <a:ext cx="2669247" cy="2669247"/>
          </a:xfrm>
          <a:prstGeom prst="rect">
            <a:avLst/>
          </a:prstGeom>
        </p:spPr>
      </p:pic>
    </p:spTree>
    <p:extLst>
      <p:ext uri="{BB962C8B-B14F-4D97-AF65-F5344CB8AC3E}">
        <p14:creationId xmlns:p14="http://schemas.microsoft.com/office/powerpoint/2010/main" val="140836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58895" y="1328084"/>
            <a:ext cx="5181600" cy="1814361"/>
          </a:xfrm>
        </p:spPr>
        <p:style>
          <a:lnRef idx="0">
            <a:schemeClr val="accent6"/>
          </a:lnRef>
          <a:fillRef idx="3">
            <a:schemeClr val="accent6"/>
          </a:fillRef>
          <a:effectRef idx="3">
            <a:schemeClr val="accent6"/>
          </a:effectRef>
          <a:fontRef idx="minor">
            <a:schemeClr val="lt1"/>
          </a:fontRef>
        </p:style>
        <p:txBody>
          <a:bodyPr>
            <a:normAutofit/>
          </a:bodyPr>
          <a:lstStyle/>
          <a:p>
            <a:pPr algn="just"/>
            <a:r>
              <a:rPr lang="en-US" sz="2400"/>
              <a:t>Kỹ thuật đồ hoạ hai </a:t>
            </a:r>
            <a:r>
              <a:rPr lang="en-US" sz="2400" smtClean="0"/>
              <a:t>chiều (2D): </a:t>
            </a:r>
            <a:r>
              <a:rPr lang="en-US" sz="2400"/>
              <a:t>là kỹ thuật đồ hoạ máy tính sử dụng hệ toạ </a:t>
            </a:r>
            <a:r>
              <a:rPr lang="en-US" sz="2400" smtClean="0"/>
              <a:t>độ hai </a:t>
            </a:r>
            <a:r>
              <a:rPr lang="en-US" sz="2400"/>
              <a:t>chiều (hệ toạ độ phẳng), sử dụng rất nhiều trong kỹ thuật xử lý bản </a:t>
            </a:r>
            <a:r>
              <a:rPr lang="en-US" sz="2400" smtClean="0"/>
              <a:t>đồ, đồ </a:t>
            </a:r>
            <a:r>
              <a:rPr lang="en-US" sz="2400"/>
              <a:t>thị</a:t>
            </a:r>
            <a:r>
              <a:rPr lang="en-US" sz="2400" smtClean="0"/>
              <a:t>.</a:t>
            </a:r>
            <a:endParaRPr lang="en-US" sz="2400"/>
          </a:p>
        </p:txBody>
      </p:sp>
      <p:sp>
        <p:nvSpPr>
          <p:cNvPr id="4" name="Content Placeholder 3"/>
          <p:cNvSpPr>
            <a:spLocks noGrp="1"/>
          </p:cNvSpPr>
          <p:nvPr>
            <p:ph sz="half" idx="2"/>
          </p:nvPr>
        </p:nvSpPr>
        <p:spPr>
          <a:xfrm>
            <a:off x="6172200" y="1328084"/>
            <a:ext cx="5181600" cy="1814361"/>
          </a:xfrm>
        </p:spPr>
        <p:style>
          <a:lnRef idx="0">
            <a:schemeClr val="accent1"/>
          </a:lnRef>
          <a:fillRef idx="3">
            <a:schemeClr val="accent1"/>
          </a:fillRef>
          <a:effectRef idx="3">
            <a:schemeClr val="accent1"/>
          </a:effectRef>
          <a:fontRef idx="minor">
            <a:schemeClr val="lt1"/>
          </a:fontRef>
        </p:style>
        <p:txBody>
          <a:bodyPr>
            <a:normAutofit/>
          </a:bodyPr>
          <a:lstStyle/>
          <a:p>
            <a:pPr algn="just"/>
            <a:r>
              <a:rPr lang="vi-VN" sz="2400">
                <a:latin typeface="Calibri" panose="020F0502020204030204" pitchFamily="34" charset="0"/>
              </a:rPr>
              <a:t>Kỹ thuật đồ hoạ ba </a:t>
            </a:r>
            <a:r>
              <a:rPr lang="vi-VN" sz="2400" smtClean="0">
                <a:latin typeface="Calibri" panose="020F0502020204030204" pitchFamily="34" charset="0"/>
              </a:rPr>
              <a:t>chiều</a:t>
            </a:r>
            <a:r>
              <a:rPr lang="en-US" sz="2400" smtClean="0">
                <a:latin typeface="Calibri" panose="020F0502020204030204" pitchFamily="34" charset="0"/>
              </a:rPr>
              <a:t> (3D)</a:t>
            </a:r>
            <a:r>
              <a:rPr lang="vi-VN" sz="2400" smtClean="0">
                <a:latin typeface="Calibri" panose="020F0502020204030204" pitchFamily="34" charset="0"/>
              </a:rPr>
              <a:t>: </a:t>
            </a:r>
            <a:r>
              <a:rPr lang="vi-VN" sz="2400">
                <a:latin typeface="Calibri" panose="020F0502020204030204" pitchFamily="34" charset="0"/>
              </a:rPr>
              <a:t>là kỹ thuật đồ hoạ máy tính sử dụng hệ toạ độ </a:t>
            </a:r>
            <a:r>
              <a:rPr lang="vi-VN" sz="2400" smtClean="0">
                <a:latin typeface="Calibri" panose="020F0502020204030204" pitchFamily="34" charset="0"/>
              </a:rPr>
              <a:t>ba</a:t>
            </a:r>
            <a:r>
              <a:rPr lang="en-US" sz="2400" smtClean="0">
                <a:latin typeface="Calibri" panose="020F0502020204030204" pitchFamily="34" charset="0"/>
              </a:rPr>
              <a:t> </a:t>
            </a:r>
            <a:r>
              <a:rPr lang="vi-VN" sz="2400" smtClean="0">
                <a:latin typeface="Calibri" panose="020F0502020204030204" pitchFamily="34" charset="0"/>
              </a:rPr>
              <a:t>chiều</a:t>
            </a:r>
            <a:r>
              <a:rPr lang="vi-VN" sz="2400">
                <a:latin typeface="Calibri" panose="020F0502020204030204" pitchFamily="34" charset="0"/>
              </a:rPr>
              <a:t>, đòi hỏi rất nhiều tính toán và </a:t>
            </a:r>
            <a:r>
              <a:rPr lang="vi-VN" sz="2400" smtClean="0">
                <a:latin typeface="Calibri" panose="020F0502020204030204" pitchFamily="34" charset="0"/>
              </a:rPr>
              <a:t>phức </a:t>
            </a:r>
            <a:r>
              <a:rPr lang="vi-VN" sz="2400">
                <a:latin typeface="Calibri" panose="020F0502020204030204" pitchFamily="34" charset="0"/>
              </a:rPr>
              <a:t>tạp hơn nhiều so với kỹ thuật </a:t>
            </a:r>
            <a:r>
              <a:rPr lang="vi-VN" sz="2400" smtClean="0">
                <a:latin typeface="Calibri" panose="020F0502020204030204" pitchFamily="34" charset="0"/>
              </a:rPr>
              <a:t>đồ</a:t>
            </a:r>
            <a:r>
              <a:rPr lang="en-US" sz="2400" smtClean="0">
                <a:latin typeface="Calibri" panose="020F0502020204030204" pitchFamily="34" charset="0"/>
              </a:rPr>
              <a:t> </a:t>
            </a:r>
            <a:r>
              <a:rPr lang="vi-VN" sz="2400" smtClean="0">
                <a:latin typeface="Calibri" panose="020F0502020204030204" pitchFamily="34" charset="0"/>
              </a:rPr>
              <a:t>hoạ </a:t>
            </a:r>
            <a:r>
              <a:rPr lang="vi-VN" sz="2400">
                <a:latin typeface="Calibri" panose="020F0502020204030204" pitchFamily="34" charset="0"/>
              </a:rPr>
              <a:t>hai </a:t>
            </a:r>
            <a:r>
              <a:rPr lang="vi-VN" sz="2400" smtClean="0">
                <a:latin typeface="Calibri" panose="020F0502020204030204" pitchFamily="34" charset="0"/>
              </a:rPr>
              <a:t>chiều</a:t>
            </a:r>
            <a:endParaRPr lang="en-US" sz="2400">
              <a:latin typeface="Calibri" panose="020F0502020204030204" pitchFamily="34" charset="0"/>
            </a:endParaRPr>
          </a:p>
        </p:txBody>
      </p:sp>
      <p:sp>
        <p:nvSpPr>
          <p:cNvPr id="5" name="TextBox 4"/>
          <p:cNvSpPr txBox="1"/>
          <p:nvPr/>
        </p:nvSpPr>
        <p:spPr>
          <a:xfrm>
            <a:off x="658895" y="113387"/>
            <a:ext cx="11259682" cy="830997"/>
          </a:xfrm>
          <a:prstGeom prst="rect">
            <a:avLst/>
          </a:prstGeom>
          <a:noFill/>
        </p:spPr>
        <p:txBody>
          <a:bodyPr wrap="square" rtlCol="0">
            <a:spAutoFit/>
          </a:bodyPr>
          <a:lstStyle/>
          <a:p>
            <a:r>
              <a:rPr lang="en-US" sz="48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Phân loại theo hệ tọa độ</a:t>
            </a:r>
            <a:endPar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8" name="Chart 7"/>
          <p:cNvGraphicFramePr/>
          <p:nvPr>
            <p:extLst>
              <p:ext uri="{D42A27DB-BD31-4B8C-83A1-F6EECF244321}">
                <p14:modId xmlns:p14="http://schemas.microsoft.com/office/powerpoint/2010/main" val="892726710"/>
              </p:ext>
            </p:extLst>
          </p:nvPr>
        </p:nvGraphicFramePr>
        <p:xfrm>
          <a:off x="1018230" y="3334870"/>
          <a:ext cx="4140200" cy="322729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2163800699"/>
              </p:ext>
            </p:extLst>
          </p:nvPr>
        </p:nvGraphicFramePr>
        <p:xfrm>
          <a:off x="6692899" y="3334871"/>
          <a:ext cx="4414371" cy="33961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343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430000" cy="6858000"/>
          </a:xfrm>
          <a:prstGeom prst="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2440500" y="0"/>
            <a:ext cx="2430000" cy="6858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4881000" y="0"/>
            <a:ext cx="2430000" cy="68580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prstClr val="white"/>
              </a:solidFill>
            </a:endParaRPr>
          </a:p>
        </p:txBody>
      </p:sp>
      <p:sp>
        <p:nvSpPr>
          <p:cNvPr id="17" name="Rectangle 16"/>
          <p:cNvSpPr/>
          <p:nvPr/>
        </p:nvSpPr>
        <p:spPr>
          <a:xfrm>
            <a:off x="7321500" y="0"/>
            <a:ext cx="2430000" cy="685800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solidFill>
                <a:prstClr val="white"/>
              </a:solidFill>
            </a:endParaRPr>
          </a:p>
        </p:txBody>
      </p:sp>
      <p:sp>
        <p:nvSpPr>
          <p:cNvPr id="18" name="Rectangle 17"/>
          <p:cNvSpPr/>
          <p:nvPr/>
        </p:nvSpPr>
        <p:spPr>
          <a:xfrm>
            <a:off x="9762000" y="0"/>
            <a:ext cx="2430000" cy="6858000"/>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solidFill>
                <a:prstClr val="white"/>
              </a:solidFill>
            </a:endParaRPr>
          </a:p>
        </p:txBody>
      </p:sp>
      <p:grpSp>
        <p:nvGrpSpPr>
          <p:cNvPr id="22" name="Group 21"/>
          <p:cNvGrpSpPr/>
          <p:nvPr/>
        </p:nvGrpSpPr>
        <p:grpSpPr>
          <a:xfrm>
            <a:off x="148200" y="303300"/>
            <a:ext cx="2133600" cy="2133600"/>
            <a:chOff x="148200" y="990600"/>
            <a:chExt cx="2133600" cy="2133600"/>
          </a:xfrm>
        </p:grpSpPr>
        <p:sp>
          <p:nvSpPr>
            <p:cNvPr id="19" name="Oval 18"/>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Oval 19"/>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20"/>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p:cNvGrpSpPr/>
          <p:nvPr/>
        </p:nvGrpSpPr>
        <p:grpSpPr>
          <a:xfrm>
            <a:off x="2588700" y="303300"/>
            <a:ext cx="2133600" cy="2133600"/>
            <a:chOff x="148200" y="990600"/>
            <a:chExt cx="2133600" cy="2133600"/>
          </a:xfrm>
        </p:grpSpPr>
        <p:sp>
          <p:nvSpPr>
            <p:cNvPr id="24" name="Oval 23"/>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Oval 24"/>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7" name="Group 26"/>
          <p:cNvGrpSpPr/>
          <p:nvPr/>
        </p:nvGrpSpPr>
        <p:grpSpPr>
          <a:xfrm>
            <a:off x="5029200" y="303300"/>
            <a:ext cx="2133600" cy="2133600"/>
            <a:chOff x="148200" y="990600"/>
            <a:chExt cx="2133600" cy="2133600"/>
          </a:xfrm>
        </p:grpSpPr>
        <p:sp>
          <p:nvSpPr>
            <p:cNvPr id="28" name="Oval 27"/>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9" name="Oval 28"/>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Oval 29"/>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1" name="Group 30"/>
          <p:cNvGrpSpPr/>
          <p:nvPr/>
        </p:nvGrpSpPr>
        <p:grpSpPr>
          <a:xfrm>
            <a:off x="7469700" y="303300"/>
            <a:ext cx="2133600" cy="2133600"/>
            <a:chOff x="148200" y="990600"/>
            <a:chExt cx="2133600" cy="2133600"/>
          </a:xfrm>
        </p:grpSpPr>
        <p:sp>
          <p:nvSpPr>
            <p:cNvPr id="32" name="Oval 31"/>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Oval 32"/>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Oval 33"/>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35" name="Group 34"/>
          <p:cNvGrpSpPr/>
          <p:nvPr/>
        </p:nvGrpSpPr>
        <p:grpSpPr>
          <a:xfrm>
            <a:off x="9908250" y="303300"/>
            <a:ext cx="2133600" cy="2133600"/>
            <a:chOff x="148200" y="990600"/>
            <a:chExt cx="2133600" cy="2133600"/>
          </a:xfrm>
        </p:grpSpPr>
        <p:sp>
          <p:nvSpPr>
            <p:cNvPr id="36" name="Oval 35"/>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Oval 36"/>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53" name="Group 52"/>
          <p:cNvGrpSpPr/>
          <p:nvPr/>
        </p:nvGrpSpPr>
        <p:grpSpPr>
          <a:xfrm>
            <a:off x="0" y="2645400"/>
            <a:ext cx="2430000" cy="1039545"/>
            <a:chOff x="0" y="2645400"/>
            <a:chExt cx="2430000" cy="1039545"/>
          </a:xfrm>
        </p:grpSpPr>
        <p:sp>
          <p:nvSpPr>
            <p:cNvPr id="51" name="TextBox 50"/>
            <p:cNvSpPr txBox="1"/>
            <p:nvPr/>
          </p:nvSpPr>
          <p:spPr>
            <a:xfrm>
              <a:off x="261000" y="2645400"/>
              <a:ext cx="1908000" cy="523220"/>
            </a:xfrm>
            <a:prstGeom prst="rect">
              <a:avLst/>
            </a:prstGeom>
            <a:noFill/>
          </p:spPr>
          <p:txBody>
            <a:bodyPr wrap="square" rtlCol="0">
              <a:spAutoFit/>
            </a:bodyPr>
            <a:lstStyle/>
            <a:p>
              <a:pPr algn="ctr"/>
              <a:r>
                <a:rPr lang="en-US" sz="2800" spc="30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CAD</a:t>
              </a:r>
              <a:endParaRPr lang="en-IN" sz="2800" spc="300"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2" name="TextBox 51"/>
            <p:cNvSpPr txBox="1"/>
            <p:nvPr/>
          </p:nvSpPr>
          <p:spPr>
            <a:xfrm>
              <a:off x="0" y="3100170"/>
              <a:ext cx="2430000" cy="584775"/>
            </a:xfrm>
            <a:prstGeom prst="rect">
              <a:avLst/>
            </a:prstGeom>
            <a:noFill/>
          </p:spPr>
          <p:txBody>
            <a:bodyPr wrap="square" rtlCol="0">
              <a:spAutoFit/>
            </a:bodyPr>
            <a:lstStyle/>
            <a:p>
              <a:pPr algn="ctr"/>
              <a:r>
                <a:rPr lang="en-US"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Computer-Aided </a:t>
              </a:r>
              <a:r>
                <a:rPr lang="en-US"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Design</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54" name="Group 53"/>
          <p:cNvGrpSpPr/>
          <p:nvPr/>
        </p:nvGrpSpPr>
        <p:grpSpPr>
          <a:xfrm>
            <a:off x="2430000" y="2645400"/>
            <a:ext cx="2430000" cy="1039545"/>
            <a:chOff x="0" y="2645400"/>
            <a:chExt cx="2430000" cy="1039545"/>
          </a:xfrm>
        </p:grpSpPr>
        <p:sp>
          <p:nvSpPr>
            <p:cNvPr id="55" name="TextBox 54"/>
            <p:cNvSpPr txBox="1"/>
            <p:nvPr/>
          </p:nvSpPr>
          <p:spPr>
            <a:xfrm>
              <a:off x="261000" y="2645400"/>
              <a:ext cx="1908000" cy="523220"/>
            </a:xfrm>
            <a:prstGeom prst="rect">
              <a:avLst/>
            </a:prstGeom>
            <a:noFill/>
          </p:spPr>
          <p:txBody>
            <a:bodyPr wrap="square" rtlCol="0">
              <a:spAutoFit/>
            </a:bodyPr>
            <a:lstStyle/>
            <a:p>
              <a:pPr algn="ctr"/>
              <a:r>
                <a:rPr lang="en-IN" sz="2800" spc="300" smtClean="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HMI</a:t>
              </a:r>
              <a:endParaRPr lang="en-IN" sz="2800" spc="300"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6" name="TextBox 55"/>
            <p:cNvSpPr txBox="1"/>
            <p:nvPr/>
          </p:nvSpPr>
          <p:spPr>
            <a:xfrm>
              <a:off x="0" y="3100170"/>
              <a:ext cx="2430000" cy="584775"/>
            </a:xfrm>
            <a:prstGeom prst="rect">
              <a:avLst/>
            </a:prstGeom>
            <a:noFill/>
          </p:spPr>
          <p:txBody>
            <a:bodyPr wrap="square" rtlCol="0">
              <a:spAutoFit/>
            </a:bodyPr>
            <a:lstStyle/>
            <a:p>
              <a:pPr algn="ctr"/>
              <a:r>
                <a:rPr lang="en-I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Human Machine Interface</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57" name="Group 56"/>
          <p:cNvGrpSpPr/>
          <p:nvPr/>
        </p:nvGrpSpPr>
        <p:grpSpPr>
          <a:xfrm>
            <a:off x="4869750" y="2645400"/>
            <a:ext cx="2430000" cy="793324"/>
            <a:chOff x="0" y="2645400"/>
            <a:chExt cx="2430000" cy="793324"/>
          </a:xfrm>
        </p:grpSpPr>
        <p:sp>
          <p:nvSpPr>
            <p:cNvPr id="58" name="TextBox 57"/>
            <p:cNvSpPr txBox="1"/>
            <p:nvPr/>
          </p:nvSpPr>
          <p:spPr>
            <a:xfrm>
              <a:off x="261000" y="2645400"/>
              <a:ext cx="1908000" cy="523220"/>
            </a:xfrm>
            <a:prstGeom prst="rect">
              <a:avLst/>
            </a:prstGeom>
            <a:noFill/>
          </p:spPr>
          <p:txBody>
            <a:bodyPr wrap="square" rtlCol="0">
              <a:spAutoFit/>
            </a:bodyPr>
            <a:lstStyle/>
            <a:p>
              <a:pPr algn="ctr"/>
              <a:r>
                <a:rPr lang="en-IN" sz="2800" spc="300" smtClean="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Visual</a:t>
              </a:r>
              <a:endParaRPr lang="en-IN" sz="2800" spc="300"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9" name="TextBox 58"/>
            <p:cNvSpPr txBox="1"/>
            <p:nvPr/>
          </p:nvSpPr>
          <p:spPr>
            <a:xfrm>
              <a:off x="0" y="3100170"/>
              <a:ext cx="2430000" cy="338554"/>
            </a:xfrm>
            <a:prstGeom prst="rect">
              <a:avLst/>
            </a:prstGeom>
            <a:noFill/>
          </p:spPr>
          <p:txBody>
            <a:bodyPr wrap="square" rtlCol="0">
              <a:spAutoFit/>
            </a:bodyPr>
            <a:lstStyle/>
            <a:p>
              <a:pPr algn="ctr"/>
              <a:r>
                <a:rPr lang="en-I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Simulation</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60" name="Group 59"/>
          <p:cNvGrpSpPr/>
          <p:nvPr/>
        </p:nvGrpSpPr>
        <p:grpSpPr>
          <a:xfrm>
            <a:off x="7326750" y="2645400"/>
            <a:ext cx="2430000" cy="793324"/>
            <a:chOff x="0" y="2645400"/>
            <a:chExt cx="2430000" cy="793324"/>
          </a:xfrm>
        </p:grpSpPr>
        <p:sp>
          <p:nvSpPr>
            <p:cNvPr id="61" name="TextBox 60"/>
            <p:cNvSpPr txBox="1"/>
            <p:nvPr/>
          </p:nvSpPr>
          <p:spPr>
            <a:xfrm>
              <a:off x="261000" y="2645400"/>
              <a:ext cx="1908000" cy="523220"/>
            </a:xfrm>
            <a:prstGeom prst="rect">
              <a:avLst/>
            </a:prstGeom>
            <a:noFill/>
          </p:spPr>
          <p:txBody>
            <a:bodyPr wrap="square" rtlCol="0">
              <a:spAutoFit/>
            </a:bodyPr>
            <a:lstStyle/>
            <a:p>
              <a:pPr algn="ctr"/>
              <a:r>
                <a:rPr lang="en-IN" sz="2800" spc="300" smtClean="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Art</a:t>
              </a:r>
              <a:endParaRPr lang="en-IN" sz="2800" spc="300"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62" name="TextBox 61"/>
            <p:cNvSpPr txBox="1"/>
            <p:nvPr/>
          </p:nvSpPr>
          <p:spPr>
            <a:xfrm>
              <a:off x="0" y="3100170"/>
              <a:ext cx="2430000" cy="338554"/>
            </a:xfrm>
            <a:prstGeom prst="rect">
              <a:avLst/>
            </a:prstGeom>
            <a:noFill/>
          </p:spPr>
          <p:txBody>
            <a:bodyPr wrap="square" rtlCol="0">
              <a:spAutoFit/>
            </a:bodyPr>
            <a:lstStyle/>
            <a:p>
              <a:pPr algn="ctr"/>
              <a:r>
                <a:rPr lang="en-I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Entertainment</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63" name="Group 62"/>
          <p:cNvGrpSpPr/>
          <p:nvPr/>
        </p:nvGrpSpPr>
        <p:grpSpPr>
          <a:xfrm>
            <a:off x="9762000" y="2645400"/>
            <a:ext cx="2430000" cy="793324"/>
            <a:chOff x="0" y="2645400"/>
            <a:chExt cx="2430000" cy="793324"/>
          </a:xfrm>
        </p:grpSpPr>
        <p:sp>
          <p:nvSpPr>
            <p:cNvPr id="64" name="TextBox 63"/>
            <p:cNvSpPr txBox="1"/>
            <p:nvPr/>
          </p:nvSpPr>
          <p:spPr>
            <a:xfrm>
              <a:off x="261000" y="2645400"/>
              <a:ext cx="1908000" cy="523220"/>
            </a:xfrm>
            <a:prstGeom prst="rect">
              <a:avLst/>
            </a:prstGeom>
            <a:noFill/>
          </p:spPr>
          <p:txBody>
            <a:bodyPr wrap="square" rtlCol="0">
              <a:spAutoFit/>
            </a:bodyPr>
            <a:lstStyle/>
            <a:p>
              <a:pPr algn="ctr"/>
              <a:r>
                <a:rPr lang="en-IN" sz="2800" spc="300" smtClean="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rPr>
                <a:t>MAP</a:t>
              </a:r>
              <a:endParaRPr lang="en-IN" sz="2800" spc="300" dirty="0">
                <a:solidFill>
                  <a:prstClr val="white"/>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65" name="TextBox 64"/>
            <p:cNvSpPr txBox="1"/>
            <p:nvPr/>
          </p:nvSpPr>
          <p:spPr>
            <a:xfrm>
              <a:off x="0" y="3100170"/>
              <a:ext cx="2430000" cy="338554"/>
            </a:xfrm>
            <a:prstGeom prst="rect">
              <a:avLst/>
            </a:prstGeom>
            <a:noFill/>
          </p:spPr>
          <p:txBody>
            <a:bodyPr wrap="square" rtlCol="0">
              <a:spAutoFit/>
            </a:bodyPr>
            <a:lstStyle/>
            <a:p>
              <a:pPr algn="ctr"/>
              <a:r>
                <a:rPr lang="en-I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GIS</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cxnSp>
        <p:nvCxnSpPr>
          <p:cNvPr id="67" name="Straight Connector 66"/>
          <p:cNvCxnSpPr/>
          <p:nvPr/>
        </p:nvCxnSpPr>
        <p:spPr>
          <a:xfrm>
            <a:off x="261000" y="38862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27750"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551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956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036125" y="38481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0" y="4438550"/>
            <a:ext cx="2430000" cy="2308324"/>
          </a:xfrm>
          <a:prstGeom prst="rect">
            <a:avLst/>
          </a:prstGeom>
        </p:spPr>
        <p:txBody>
          <a:bodyPr wrap="square">
            <a:spAutoFit/>
          </a:bodyPr>
          <a:lstStyle/>
          <a:p>
            <a:pPr algn="ctr"/>
            <a:r>
              <a:rPr lang="en-US"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ác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đối tượng được hiển thị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dưới</a:t>
            </a:r>
            <a:r>
              <a:rPr lang="en-US"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dạng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các phác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thảo phần khung, từ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đó có thể thấy</a:t>
            </a:r>
            <a:r>
              <a:rPr lang="en-US"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được toàn bộ hình dạng và các thành phần bên trong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các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đối tượng</a:t>
            </a:r>
            <a:endParaRPr lang="en-IN"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3" name="Rectangle 72"/>
          <p:cNvSpPr/>
          <p:nvPr/>
        </p:nvSpPr>
        <p:spPr>
          <a:xfrm>
            <a:off x="2451000" y="4438550"/>
            <a:ext cx="2430000" cy="1477328"/>
          </a:xfrm>
          <a:prstGeom prst="rect">
            <a:avLst/>
          </a:prstGeom>
        </p:spPr>
        <p:txBody>
          <a:bodyPr wrap="square">
            <a:spAutoFit/>
          </a:bodyPr>
          <a:lstStyle/>
          <a:p>
            <a:pPr algn="ct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Để chọn các chức năng, người dùng sử dụng chuột trỏ đến và nhấn vào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các</a:t>
            </a:r>
            <a:r>
              <a:rPr lang="en-US"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biểu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tượng tương ứng</a:t>
            </a:r>
            <a:endParaRPr lang="en-IN"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4" name="Rectangle 73"/>
          <p:cNvSpPr/>
          <p:nvPr/>
        </p:nvSpPr>
        <p:spPr>
          <a:xfrm>
            <a:off x="4909800" y="4438550"/>
            <a:ext cx="2430000" cy="1569660"/>
          </a:xfrm>
          <a:prstGeom prst="rect">
            <a:avLst/>
          </a:prstGeom>
        </p:spPr>
        <p:txBody>
          <a:bodyPr wrap="square">
            <a:spAutoFit/>
          </a:bodyPr>
          <a:lstStyle/>
          <a:p>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Các ứng </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dụng</a:t>
            </a:r>
            <a:r>
              <a:rPr lang="en-US"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này </a:t>
            </a:r>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thường được dùng để tóm lược các dữ liệu về tài chính, thống kê, kinh </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tế,khoa </a:t>
            </a:r>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học, toán học</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5" name="Rectangle 74"/>
          <p:cNvSpPr/>
          <p:nvPr/>
        </p:nvSpPr>
        <p:spPr>
          <a:xfrm>
            <a:off x="7311000" y="4438550"/>
            <a:ext cx="2430000" cy="2062103"/>
          </a:xfrm>
          <a:prstGeom prst="rect">
            <a:avLst/>
          </a:prstGeom>
        </p:spPr>
        <p:txBody>
          <a:bodyPr wrap="square">
            <a:spAutoFit/>
          </a:bodyPr>
          <a:lstStyle/>
          <a:p>
            <a:r>
              <a:rPr lang="en-US"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N</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gười </a:t>
            </a:r>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họa sĩ được máy tính tạo cho cảm giác</a:t>
            </a:r>
            <a:b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br>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y như đang làm việc ngoài đời thực bằng cách cung cấp các </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công </a:t>
            </a:r>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cụ </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như</a:t>
            </a:r>
            <a:r>
              <a:rPr lang="en-US"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vi-VN" sz="1600"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khung </a:t>
            </a:r>
            <a:r>
              <a:rPr lang="vi-VN" sz="1600"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vẽ, giá vẽ, bảng pha màu, các hiệu ứng ba chiều</a:t>
            </a:r>
            <a:endParaRPr lang="en-IN" sz="1600"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6" name="Rectangle 75"/>
          <p:cNvSpPr/>
          <p:nvPr/>
        </p:nvSpPr>
        <p:spPr>
          <a:xfrm>
            <a:off x="9751500" y="4438550"/>
            <a:ext cx="2430000" cy="2031325"/>
          </a:xfrm>
          <a:prstGeom prst="rect">
            <a:avLst/>
          </a:prstGeom>
        </p:spPr>
        <p:txBody>
          <a:bodyPr wrap="square">
            <a:spAutoFit/>
          </a:bodyPr>
          <a:lstStyle/>
          <a:p>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Đồ họa máy tính được sử dụng để đưa ra sơ đồ vị trí địa lý và các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hiện</a:t>
            </a:r>
            <a:r>
              <a:rPr lang="en-US"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vi-VN" spc="300" smtClean="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tương </a:t>
            </a:r>
            <a:r>
              <a:rPr lang="vi-VN" spc="30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tự nhiên một cách chính xác từ số liệu đo được</a:t>
            </a:r>
            <a:endParaRPr lang="en-IN" spc="300" dirty="0">
              <a:solidFill>
                <a:prstClr val="white"/>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7" name="Isosceles Triangle 76"/>
          <p:cNvSpPr/>
          <p:nvPr/>
        </p:nvSpPr>
        <p:spPr>
          <a:xfrm flipV="1">
            <a:off x="5699024" y="0"/>
            <a:ext cx="6492976" cy="6858000"/>
          </a:xfrm>
          <a:prstGeom prst="triangle">
            <a:avLst>
              <a:gd name="adj" fmla="val 100000"/>
            </a:avLst>
          </a:prstGeom>
          <a:gradFill>
            <a:gsLst>
              <a:gs pos="0">
                <a:schemeClr val="bg1">
                  <a:alpha val="0"/>
                </a:schemeClr>
              </a:gs>
              <a:gs pos="74000">
                <a:schemeClr val="bg1">
                  <a:alpha val="30000"/>
                </a:schemeClr>
              </a:gs>
              <a:gs pos="83000">
                <a:schemeClr val="bg1">
                  <a:alpha val="2800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026" name="Picture 2" descr="Káº¿t quáº£ hÃ¬nh áº£nh cho CA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34364" y="365416"/>
            <a:ext cx="1967032" cy="207148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Káº¿t quáº£ hÃ¬nh áº£nh cho HM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744" y="374613"/>
            <a:ext cx="2022511" cy="20434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Ã¬nh áº£nh cÃ³ liÃªn qua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053439" y="360308"/>
            <a:ext cx="2092796" cy="20752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Káº¿t quáº£ hÃ¬nh áº£nh cho Adob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0211" y="376051"/>
            <a:ext cx="2012577" cy="20019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8" name="Picture 14" descr="Káº¿t quáº£ hÃ¬nh áº£nh cho GI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1500" y="215400"/>
            <a:ext cx="2391473" cy="2323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7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73014904"/>
              </p:ext>
            </p:extLst>
          </p:nvPr>
        </p:nvGraphicFramePr>
        <p:xfrm>
          <a:off x="1" y="887547"/>
          <a:ext cx="12009772" cy="5970454"/>
        </p:xfrm>
        <a:graphic>
          <a:graphicData uri="http://schemas.openxmlformats.org/drawingml/2006/table">
            <a:tbl>
              <a:tblPr firstRow="1" bandRow="1">
                <a:tableStyleId>{AF606853-7671-496A-8E4F-DF71F8EC918B}</a:tableStyleId>
              </a:tblPr>
              <a:tblGrid>
                <a:gridCol w="1019556"/>
                <a:gridCol w="5834697"/>
                <a:gridCol w="5155519"/>
              </a:tblGrid>
              <a:tr h="563039">
                <a:tc>
                  <a:txBody>
                    <a:bodyPr/>
                    <a:lstStyle/>
                    <a:p>
                      <a:r>
                        <a:rPr lang="en-US" baseline="0" smtClean="0"/>
                        <a:t>Viết tắt</a:t>
                      </a:r>
                      <a:endParaRPr lang="en-US"/>
                    </a:p>
                  </a:txBody>
                  <a:tcPr/>
                </a:tc>
                <a:tc>
                  <a:txBody>
                    <a:bodyPr/>
                    <a:lstStyle/>
                    <a:p>
                      <a:r>
                        <a:rPr lang="en-US" smtClean="0"/>
                        <a:t>Tên</a:t>
                      </a:r>
                      <a:r>
                        <a:rPr lang="en-US" baseline="0" smtClean="0"/>
                        <a:t> đầy đủ</a:t>
                      </a:r>
                      <a:endParaRPr lang="en-US"/>
                    </a:p>
                  </a:txBody>
                  <a:tcPr/>
                </a:tc>
                <a:tc>
                  <a:txBody>
                    <a:bodyPr/>
                    <a:lstStyle/>
                    <a:p>
                      <a:r>
                        <a:rPr lang="en-US" smtClean="0"/>
                        <a:t>Thông</a:t>
                      </a:r>
                      <a:r>
                        <a:rPr lang="en-US" baseline="0" smtClean="0"/>
                        <a:t> tin</a:t>
                      </a:r>
                      <a:endParaRPr lang="en-US"/>
                    </a:p>
                  </a:txBody>
                  <a:tcPr/>
                </a:tc>
              </a:tr>
              <a:tr h="971822">
                <a:tc>
                  <a:txBody>
                    <a:bodyPr/>
                    <a:lstStyle/>
                    <a:p>
                      <a:r>
                        <a:rPr lang="en-US" smtClean="0"/>
                        <a:t>GSK</a:t>
                      </a:r>
                      <a:endParaRPr lang="en-US"/>
                    </a:p>
                  </a:txBody>
                  <a:tcPr/>
                </a:tc>
                <a:tc>
                  <a:txBody>
                    <a:bodyPr/>
                    <a:lstStyle/>
                    <a:p>
                      <a:r>
                        <a:rPr lang="en-US" sz="1800" b="0" i="0" kern="1200" smtClean="0">
                          <a:solidFill>
                            <a:schemeClr val="lt1"/>
                          </a:solidFill>
                          <a:effectLst/>
                          <a:latin typeface="+mn-lt"/>
                          <a:ea typeface="+mn-ea"/>
                          <a:cs typeface="+mn-cs"/>
                        </a:rPr>
                        <a:t>Graphical Kernel System</a:t>
                      </a:r>
                      <a:endParaRPr lang="en-US" b="0"/>
                    </a:p>
                  </a:txBody>
                  <a:tcPr/>
                </a:tc>
                <a:tc>
                  <a:txBody>
                    <a:bodyPr/>
                    <a:lstStyle/>
                    <a:p>
                      <a:r>
                        <a:rPr lang="en-US" smtClean="0"/>
                        <a:t>https://en.wikipedia.org/wiki/GraphicalKernelSystem</a:t>
                      </a:r>
                      <a:endParaRPr lang="en-US"/>
                    </a:p>
                  </a:txBody>
                  <a:tcPr/>
                </a:tc>
              </a:tr>
              <a:tr h="563039">
                <a:tc>
                  <a:txBody>
                    <a:bodyPr/>
                    <a:lstStyle/>
                    <a:p>
                      <a:r>
                        <a:rPr lang="en-US" sz="1800" i="0" kern="1200" smtClean="0">
                          <a:solidFill>
                            <a:schemeClr val="lt1"/>
                          </a:solidFill>
                          <a:effectLst/>
                          <a:latin typeface="+mn-lt"/>
                          <a:ea typeface="+mn-ea"/>
                          <a:cs typeface="+mn-cs"/>
                        </a:rPr>
                        <a:t>PHIGS</a:t>
                      </a:r>
                      <a:endParaRPr lang="en-US"/>
                    </a:p>
                  </a:txBody>
                  <a:tcPr/>
                </a:tc>
                <a:tc>
                  <a:txBody>
                    <a:bodyPr/>
                    <a:lstStyle/>
                    <a:p>
                      <a:r>
                        <a:rPr lang="en-US" sz="1800" i="0" kern="1200" smtClean="0">
                          <a:solidFill>
                            <a:schemeClr val="lt1"/>
                          </a:solidFill>
                          <a:effectLst/>
                          <a:latin typeface="+mn-lt"/>
                          <a:ea typeface="+mn-ea"/>
                          <a:cs typeface="+mn-cs"/>
                        </a:rPr>
                        <a:t>Programmers Hierarchical Interactive Graphics Standard</a:t>
                      </a:r>
                      <a:endParaRPr lang="en-US"/>
                    </a:p>
                  </a:txBody>
                  <a:tcPr/>
                </a:tc>
                <a:tc>
                  <a:txBody>
                    <a:bodyPr/>
                    <a:lstStyle/>
                    <a:p>
                      <a:r>
                        <a:rPr lang="en-US" smtClean="0"/>
                        <a:t>https://en.wikipedia.org/wiki/PHIGS</a:t>
                      </a:r>
                      <a:endParaRPr lang="en-US"/>
                    </a:p>
                  </a:txBody>
                  <a:tcPr/>
                </a:tc>
              </a:tr>
              <a:tr h="563039">
                <a:tc>
                  <a:txBody>
                    <a:bodyPr/>
                    <a:lstStyle/>
                    <a:p>
                      <a:r>
                        <a:rPr lang="en-US" smtClean="0"/>
                        <a:t>CORE</a:t>
                      </a:r>
                      <a:endParaRPr lang="en-US"/>
                    </a:p>
                  </a:txBody>
                  <a:tcPr/>
                </a:tc>
                <a:tc>
                  <a:txBody>
                    <a:bodyPr/>
                    <a:lstStyle/>
                    <a:p>
                      <a:r>
                        <a:rPr lang="en-US" smtClean="0"/>
                        <a:t>ACM-SIGGRAPH</a:t>
                      </a:r>
                      <a:endParaRPr lang="en-US"/>
                    </a:p>
                  </a:txBody>
                  <a:tcPr/>
                </a:tc>
                <a:tc>
                  <a:txBody>
                    <a:bodyPr/>
                    <a:lstStyle/>
                    <a:p>
                      <a:r>
                        <a:rPr lang="en-US" smtClean="0"/>
                        <a:t>https://en.wikipedia.org/wiki/ACM_SIGGRAPH</a:t>
                      </a:r>
                      <a:endParaRPr lang="en-US"/>
                    </a:p>
                  </a:txBody>
                  <a:tcPr/>
                </a:tc>
              </a:tr>
              <a:tr h="563039">
                <a:tc>
                  <a:txBody>
                    <a:bodyPr/>
                    <a:lstStyle/>
                    <a:p>
                      <a:r>
                        <a:rPr lang="en-US" smtClean="0"/>
                        <a:t>IGES</a:t>
                      </a:r>
                      <a:endParaRPr lang="en-US"/>
                    </a:p>
                  </a:txBody>
                  <a:tcPr/>
                </a:tc>
                <a:tc>
                  <a:txBody>
                    <a:bodyPr/>
                    <a:lstStyle/>
                    <a:p>
                      <a:r>
                        <a:rPr lang="en-US" sz="1800" b="0" i="0" kern="1200" smtClean="0">
                          <a:solidFill>
                            <a:schemeClr val="lt1"/>
                          </a:solidFill>
                          <a:effectLst/>
                          <a:latin typeface="+mn-lt"/>
                          <a:ea typeface="+mn-ea"/>
                          <a:cs typeface="+mn-cs"/>
                        </a:rPr>
                        <a:t>Initial Graphics Exchange Specification</a:t>
                      </a:r>
                      <a:endParaRPr lang="en-US" b="0"/>
                    </a:p>
                  </a:txBody>
                  <a:tcPr/>
                </a:tc>
                <a:tc>
                  <a:txBody>
                    <a:bodyPr/>
                    <a:lstStyle/>
                    <a:p>
                      <a:r>
                        <a:rPr lang="en-US" smtClean="0"/>
                        <a:t>https://en.wikipedia.org/wiki/IGES</a:t>
                      </a:r>
                      <a:endParaRPr lang="en-US"/>
                    </a:p>
                  </a:txBody>
                  <a:tcPr/>
                </a:tc>
              </a:tr>
              <a:tr h="563039">
                <a:tc>
                  <a:txBody>
                    <a:bodyPr/>
                    <a:lstStyle/>
                    <a:p>
                      <a:r>
                        <a:rPr lang="en-US" smtClean="0"/>
                        <a:t>DXF</a:t>
                      </a:r>
                      <a:endParaRPr lang="en-US"/>
                    </a:p>
                  </a:txBody>
                  <a:tcPr/>
                </a:tc>
                <a:tc>
                  <a:txBody>
                    <a:bodyPr/>
                    <a:lstStyle/>
                    <a:p>
                      <a:r>
                        <a:rPr lang="en-US" sz="1800" b="0" i="0" kern="1200" smtClean="0">
                          <a:solidFill>
                            <a:schemeClr val="lt1"/>
                          </a:solidFill>
                          <a:effectLst/>
                          <a:latin typeface="+mn-lt"/>
                          <a:ea typeface="+mn-ea"/>
                          <a:cs typeface="+mn-cs"/>
                        </a:rPr>
                        <a:t>Drawing Interchange Format/Drawing Exchange Format</a:t>
                      </a:r>
                      <a:endParaRPr lang="en-US"/>
                    </a:p>
                  </a:txBody>
                  <a:tcPr/>
                </a:tc>
                <a:tc>
                  <a:txBody>
                    <a:bodyPr/>
                    <a:lstStyle/>
                    <a:p>
                      <a:r>
                        <a:rPr lang="en-US" smtClean="0"/>
                        <a:t>https://en.wikipedia.org/wiki/AutoCAD_DXF</a:t>
                      </a:r>
                      <a:endParaRPr lang="en-US"/>
                    </a:p>
                  </a:txBody>
                  <a:tcPr/>
                </a:tc>
              </a:tr>
              <a:tr h="563039">
                <a:tc>
                  <a:txBody>
                    <a:bodyPr/>
                    <a:lstStyle/>
                    <a:p>
                      <a:r>
                        <a:rPr lang="en-US" smtClean="0"/>
                        <a:t>STEP</a:t>
                      </a:r>
                      <a:endParaRPr lang="en-US"/>
                    </a:p>
                  </a:txBody>
                  <a:tcPr/>
                </a:tc>
                <a:tc>
                  <a:txBody>
                    <a:bodyPr/>
                    <a:lstStyle/>
                    <a:p>
                      <a:r>
                        <a:rPr lang="en-US" sz="1800" b="0" i="0" kern="1200" smtClean="0">
                          <a:solidFill>
                            <a:schemeClr val="lt1"/>
                          </a:solidFill>
                          <a:effectLst/>
                          <a:latin typeface="+mn-lt"/>
                          <a:ea typeface="+mn-ea"/>
                          <a:cs typeface="+mn-cs"/>
                        </a:rPr>
                        <a:t> </a:t>
                      </a:r>
                      <a:r>
                        <a:rPr lang="en-US" sz="1800" b="0" i="0" u="none" strike="noStrike" kern="1200" smtClean="0">
                          <a:solidFill>
                            <a:schemeClr val="lt1"/>
                          </a:solidFill>
                          <a:effectLst/>
                          <a:latin typeface="+mn-lt"/>
                          <a:ea typeface="+mn-ea"/>
                          <a:cs typeface="+mn-cs"/>
                        </a:rPr>
                        <a:t>Standard for the Exchange of Product model data</a:t>
                      </a:r>
                      <a:endParaRPr lang="en-US"/>
                    </a:p>
                  </a:txBody>
                  <a:tcPr/>
                </a:tc>
                <a:tc>
                  <a:txBody>
                    <a:bodyPr/>
                    <a:lstStyle/>
                    <a:p>
                      <a:r>
                        <a:rPr lang="en-US" smtClean="0"/>
                        <a:t>https://en.wikipedia.org/wiki/ISO_10303</a:t>
                      </a:r>
                      <a:endParaRPr lang="en-US"/>
                    </a:p>
                  </a:txBody>
                  <a:tcPr/>
                </a:tc>
              </a:tr>
              <a:tr h="672865">
                <a:tc>
                  <a:txBody>
                    <a:bodyPr/>
                    <a:lstStyle/>
                    <a:p>
                      <a:r>
                        <a:rPr lang="en-US" smtClean="0"/>
                        <a:t>VDI</a:t>
                      </a:r>
                      <a:endParaRPr lang="en-US"/>
                    </a:p>
                  </a:txBody>
                  <a:tcPr/>
                </a:tc>
                <a:tc>
                  <a:txBody>
                    <a:bodyPr/>
                    <a:lstStyle/>
                    <a:p>
                      <a:r>
                        <a:rPr lang="en-US" smtClean="0"/>
                        <a:t>Virtual Device Interface</a:t>
                      </a:r>
                      <a:endParaRPr lang="en-US"/>
                    </a:p>
                  </a:txBody>
                  <a:tcPr/>
                </a:tc>
                <a:tc>
                  <a:txBody>
                    <a:bodyPr/>
                    <a:lstStyle/>
                    <a:p>
                      <a:r>
                        <a:rPr lang="en-US" smtClean="0"/>
                        <a:t>https://en.wikipedia.org/wiki/Graphics_Environment_Manager#GEM</a:t>
                      </a:r>
                      <a:endParaRPr lang="en-US"/>
                    </a:p>
                  </a:txBody>
                  <a:tcPr/>
                </a:tc>
              </a:tr>
              <a:tr h="563039">
                <a:tc>
                  <a:txBody>
                    <a:bodyPr/>
                    <a:lstStyle/>
                    <a:p>
                      <a:r>
                        <a:rPr lang="en-US" smtClean="0"/>
                        <a:t>OpenGL</a:t>
                      </a:r>
                      <a:endParaRPr lang="en-US"/>
                    </a:p>
                  </a:txBody>
                  <a:tcPr/>
                </a:tc>
                <a:tc>
                  <a:txBody>
                    <a:bodyPr/>
                    <a:lstStyle/>
                    <a:p>
                      <a:r>
                        <a:rPr lang="en-US" smtClean="0"/>
                        <a:t>Open</a:t>
                      </a:r>
                      <a:r>
                        <a:rPr lang="en-US" baseline="0" smtClean="0"/>
                        <a:t> Graphics Library</a:t>
                      </a:r>
                      <a:endParaRPr lang="en-US"/>
                    </a:p>
                  </a:txBody>
                  <a:tcPr/>
                </a:tc>
                <a:tc>
                  <a:txBody>
                    <a:bodyPr/>
                    <a:lstStyle/>
                    <a:p>
                      <a:r>
                        <a:rPr lang="en-US" smtClean="0"/>
                        <a:t>https://en.wikipedia.org/wiki/OpenGL</a:t>
                      </a:r>
                      <a:endParaRPr lang="en-US"/>
                    </a:p>
                  </a:txBody>
                  <a:tcPr/>
                </a:tc>
              </a:tr>
              <a:tr h="384494">
                <a:tc>
                  <a:txBody>
                    <a:bodyPr/>
                    <a:lstStyle/>
                    <a:p>
                      <a:r>
                        <a:rPr lang="en-US" sz="1800" i="0" kern="1200" smtClean="0">
                          <a:solidFill>
                            <a:schemeClr val="lt1"/>
                          </a:solidFill>
                          <a:effectLst/>
                          <a:latin typeface="+mn-lt"/>
                          <a:ea typeface="+mn-ea"/>
                          <a:cs typeface="+mn-cs"/>
                        </a:rPr>
                        <a:t>DIRECTX</a:t>
                      </a:r>
                      <a:endParaRPr lang="en-US"/>
                    </a:p>
                  </a:txBody>
                  <a:tcPr/>
                </a:tc>
                <a:tc>
                  <a:txBody>
                    <a:bodyPr/>
                    <a:lstStyle/>
                    <a:p>
                      <a:r>
                        <a:rPr lang="en-US" smtClean="0"/>
                        <a:t>Microsoft Direct X</a:t>
                      </a:r>
                      <a:endParaRPr lang="en-US"/>
                    </a:p>
                  </a:txBody>
                  <a:tcPr/>
                </a:tc>
                <a:tc>
                  <a:txBody>
                    <a:bodyPr/>
                    <a:lstStyle/>
                    <a:p>
                      <a:r>
                        <a:rPr lang="en-US" smtClean="0"/>
                        <a:t>https://en.wikipedia.org/wiki/DirectX</a:t>
                      </a:r>
                      <a:endParaRPr lang="en-US"/>
                    </a:p>
                  </a:txBody>
                  <a:tcPr/>
                </a:tc>
              </a:tr>
            </a:tbl>
          </a:graphicData>
        </a:graphic>
      </p:graphicFrame>
      <p:sp>
        <p:nvSpPr>
          <p:cNvPr id="3" name="TextBox 2"/>
          <p:cNvSpPr txBox="1"/>
          <p:nvPr/>
        </p:nvSpPr>
        <p:spPr>
          <a:xfrm>
            <a:off x="658895" y="113387"/>
            <a:ext cx="11259682" cy="830997"/>
          </a:xfrm>
          <a:prstGeom prst="rect">
            <a:avLst/>
          </a:prstGeom>
          <a:noFill/>
        </p:spPr>
        <p:txBody>
          <a:bodyPr wrap="square" rtlCol="0">
            <a:spAutoFit/>
          </a:bodyPr>
          <a:lstStyle/>
          <a:p>
            <a:r>
              <a:rPr lang="en-US" sz="48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Các chuẩn giao diện của hệ đồ họa</a:t>
            </a:r>
            <a:endPar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07709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431051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1"/>
            <a:ext cx="12192000" cy="4310518"/>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Oval 21">
            <a:extLst>
              <a:ext uri="{FF2B5EF4-FFF2-40B4-BE49-F238E27FC236}">
                <a16:creationId xmlns:a16="http://schemas.microsoft.com/office/drawing/2014/main" xmlns="" id="{6B9E648A-C39A-40BB-829B-E02DD6E236F6}"/>
              </a:ext>
            </a:extLst>
          </p:cNvPr>
          <p:cNvSpPr/>
          <p:nvPr/>
        </p:nvSpPr>
        <p:spPr>
          <a:xfrm>
            <a:off x="246610" y="1064826"/>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a:extLst>
              <a:ext uri="{FF2B5EF4-FFF2-40B4-BE49-F238E27FC236}">
                <a16:creationId xmlns:a16="http://schemas.microsoft.com/office/drawing/2014/main" xmlns="" id="{E7FCBF78-EBC2-4B7B-A06A-A92AE570603F}"/>
              </a:ext>
            </a:extLst>
          </p:cNvPr>
          <p:cNvSpPr/>
          <p:nvPr/>
        </p:nvSpPr>
        <p:spPr>
          <a:xfrm>
            <a:off x="266742" y="2976717"/>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Oval 29">
            <a:extLst>
              <a:ext uri="{FF2B5EF4-FFF2-40B4-BE49-F238E27FC236}">
                <a16:creationId xmlns:a16="http://schemas.microsoft.com/office/drawing/2014/main" xmlns="" id="{46496482-9C4D-4F81-9FDD-2A13BDD7F535}"/>
              </a:ext>
            </a:extLst>
          </p:cNvPr>
          <p:cNvSpPr/>
          <p:nvPr/>
        </p:nvSpPr>
        <p:spPr>
          <a:xfrm>
            <a:off x="6756049" y="1078875"/>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Oval 33">
            <a:extLst>
              <a:ext uri="{FF2B5EF4-FFF2-40B4-BE49-F238E27FC236}">
                <a16:creationId xmlns:a16="http://schemas.microsoft.com/office/drawing/2014/main" xmlns="" id="{B6491673-62F8-4A93-A15A-A78BC5789139}"/>
              </a:ext>
            </a:extLst>
          </p:cNvPr>
          <p:cNvSpPr/>
          <p:nvPr/>
        </p:nvSpPr>
        <p:spPr>
          <a:xfrm>
            <a:off x="6811734" y="2976717"/>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2" name="Rectangle 41">
            <a:extLst>
              <a:ext uri="{FF2B5EF4-FFF2-40B4-BE49-F238E27FC236}">
                <a16:creationId xmlns:a16="http://schemas.microsoft.com/office/drawing/2014/main" xmlns="" id="{F651EC73-30BD-4AB3-8865-67D99BE73BDD}"/>
              </a:ext>
            </a:extLst>
          </p:cNvPr>
          <p:cNvSpPr/>
          <p:nvPr/>
        </p:nvSpPr>
        <p:spPr>
          <a:xfrm>
            <a:off x="8570572" y="5771566"/>
            <a:ext cx="2229853" cy="465221"/>
          </a:xfrm>
          <a:prstGeom prst="rect">
            <a:avLst/>
          </a:prstGeom>
          <a:solidFill>
            <a:schemeClr val="bg1">
              <a:alpha val="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spc="600" dirty="0">
                <a:solidFill>
                  <a:prstClr val="white"/>
                </a:solidFill>
                <a:latin typeface="Roboto" panose="02000000000000000000" pitchFamily="2" charset="0"/>
                <a:ea typeface="Roboto" panose="02000000000000000000" pitchFamily="2" charset="0"/>
                <a:cs typeface="Roboto" panose="02000000000000000000" pitchFamily="2" charset="0"/>
              </a:rPr>
              <a:t>LEARN MORE</a:t>
            </a:r>
          </a:p>
        </p:txBody>
      </p:sp>
      <p:sp>
        <p:nvSpPr>
          <p:cNvPr id="55" name="Rectangle 54">
            <a:extLst>
              <a:ext uri="{FF2B5EF4-FFF2-40B4-BE49-F238E27FC236}">
                <a16:creationId xmlns:a16="http://schemas.microsoft.com/office/drawing/2014/main" xmlns="" id="{C42456D6-5D8F-4CBD-988E-AD98377FC26B}"/>
              </a:ext>
            </a:extLst>
          </p:cNvPr>
          <p:cNvSpPr/>
          <p:nvPr/>
        </p:nvSpPr>
        <p:spPr>
          <a:xfrm>
            <a:off x="997646" y="5011625"/>
            <a:ext cx="10654423" cy="1815882"/>
          </a:xfrm>
          <a:prstGeom prst="rect">
            <a:avLst/>
          </a:prstGeom>
        </p:spPr>
        <p:txBody>
          <a:bodyPr wrap="square">
            <a:spAutoFit/>
          </a:bodyPr>
          <a:lstStyle/>
          <a:p>
            <a:pPr marL="0" lvl="1"/>
            <a:r>
              <a:rPr lang="en-US" altLang="en-US" sz="2800"/>
              <a:t>MacIntosh </a:t>
            </a:r>
            <a:r>
              <a:rPr lang="en-US" altLang="en-US" sz="2800" smtClean="0"/>
              <a:t>được các kỹ sư thiết kế đồ họa ưa chuộng hơn, đặc biệt trong ngành thiết kế và giải trí vì các lý do sau:</a:t>
            </a:r>
            <a:endParaRPr lang="en-US" altLang="en-US" sz="2800"/>
          </a:p>
          <a:p>
            <a:pPr lvl="1" indent="-457200">
              <a:buFont typeface="Wingdings" panose="05000000000000000000" pitchFamily="2" charset="2"/>
              <a:buChar char="q"/>
            </a:pPr>
            <a:r>
              <a:rPr lang="en-US" altLang="en-US" sz="2800" smtClean="0"/>
              <a:t>Card đồ họa tốt hơn với chuẩn màu CYMK</a:t>
            </a:r>
          </a:p>
          <a:p>
            <a:pPr lvl="1" indent="-457200">
              <a:buFont typeface="Wingdings" panose="05000000000000000000" pitchFamily="2" charset="2"/>
              <a:buChar char="q"/>
            </a:pPr>
            <a:r>
              <a:rPr lang="en-US" altLang="en-US" sz="2800" smtClean="0"/>
              <a:t>Nhiều ứng dụng đồ họa được thiết kế dành riêng cho MAC</a:t>
            </a:r>
            <a:endParaRPr lang="en-US" altLang="en-US" sz="2800"/>
          </a:p>
        </p:txBody>
      </p:sp>
      <p:sp>
        <p:nvSpPr>
          <p:cNvPr id="56" name="Oval 55">
            <a:extLst>
              <a:ext uri="{FF2B5EF4-FFF2-40B4-BE49-F238E27FC236}">
                <a16:creationId xmlns:a16="http://schemas.microsoft.com/office/drawing/2014/main" xmlns="" id="{52F478AE-796F-47CE-A175-6378D1AD532F}"/>
              </a:ext>
            </a:extLst>
          </p:cNvPr>
          <p:cNvSpPr/>
          <p:nvPr/>
        </p:nvSpPr>
        <p:spPr>
          <a:xfrm>
            <a:off x="2829103" y="4326311"/>
            <a:ext cx="657727" cy="65772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7" name="Oval 56">
            <a:extLst>
              <a:ext uri="{FF2B5EF4-FFF2-40B4-BE49-F238E27FC236}">
                <a16:creationId xmlns:a16="http://schemas.microsoft.com/office/drawing/2014/main" xmlns="" id="{C2681B7A-D3F2-4534-9336-C8E977511F44}"/>
              </a:ext>
            </a:extLst>
          </p:cNvPr>
          <p:cNvSpPr/>
          <p:nvPr/>
        </p:nvSpPr>
        <p:spPr>
          <a:xfrm>
            <a:off x="246610" y="5499394"/>
            <a:ext cx="657727" cy="65772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60" name="Graphic 59" descr="Laptop">
            <a:extLst>
              <a:ext uri="{FF2B5EF4-FFF2-40B4-BE49-F238E27FC236}">
                <a16:creationId xmlns:a16="http://schemas.microsoft.com/office/drawing/2014/main" xmlns="" id="{3A41CE65-BCAF-49EF-B636-7425543EFE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22050" y="3125580"/>
            <a:ext cx="360000" cy="360000"/>
          </a:xfrm>
          <a:prstGeom prst="rect">
            <a:avLst/>
          </a:prstGeom>
        </p:spPr>
      </p:pic>
      <p:pic>
        <p:nvPicPr>
          <p:cNvPr id="62" name="Graphic 61" descr="Monitor">
            <a:extLst>
              <a:ext uri="{FF2B5EF4-FFF2-40B4-BE49-F238E27FC236}">
                <a16:creationId xmlns:a16="http://schemas.microsoft.com/office/drawing/2014/main" xmlns="" id="{7421E02B-9C13-4B65-BDB1-9BCEBB0A8CF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05539" y="1232338"/>
            <a:ext cx="360000" cy="360000"/>
          </a:xfrm>
          <a:prstGeom prst="rect">
            <a:avLst/>
          </a:prstGeom>
        </p:spPr>
      </p:pic>
      <p:pic>
        <p:nvPicPr>
          <p:cNvPr id="64" name="Graphic 63" descr="Smart Phone">
            <a:extLst>
              <a:ext uri="{FF2B5EF4-FFF2-40B4-BE49-F238E27FC236}">
                <a16:creationId xmlns:a16="http://schemas.microsoft.com/office/drawing/2014/main" xmlns="" id="{8EC7269F-D12A-4BE1-BE69-2FFA9B73A85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6899217" y="1232338"/>
            <a:ext cx="360000" cy="360000"/>
          </a:xfrm>
          <a:prstGeom prst="rect">
            <a:avLst/>
          </a:prstGeom>
        </p:spPr>
      </p:pic>
      <p:pic>
        <p:nvPicPr>
          <p:cNvPr id="66" name="Graphic 65" descr="Tablet">
            <a:extLst>
              <a:ext uri="{FF2B5EF4-FFF2-40B4-BE49-F238E27FC236}">
                <a16:creationId xmlns:a16="http://schemas.microsoft.com/office/drawing/2014/main" xmlns="" id="{4654239C-BF2F-4603-B88A-A1140ADB4CB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6962999" y="3125580"/>
            <a:ext cx="360000" cy="360000"/>
          </a:xfrm>
          <a:prstGeom prst="rect">
            <a:avLst/>
          </a:prstGeom>
        </p:spPr>
      </p:pic>
      <p:pic>
        <p:nvPicPr>
          <p:cNvPr id="68" name="Graphic 67" descr="Lightbulb">
            <a:extLst>
              <a:ext uri="{FF2B5EF4-FFF2-40B4-BE49-F238E27FC236}">
                <a16:creationId xmlns:a16="http://schemas.microsoft.com/office/drawing/2014/main" xmlns="" id="{C5897D61-309D-4F3B-A266-7A984F8A890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967900" y="4475174"/>
            <a:ext cx="360000" cy="360000"/>
          </a:xfrm>
          <a:prstGeom prst="rect">
            <a:avLst/>
          </a:prstGeom>
        </p:spPr>
      </p:pic>
      <p:pic>
        <p:nvPicPr>
          <p:cNvPr id="70" name="Graphic 69" descr="Puzzle">
            <a:extLst>
              <a:ext uri="{FF2B5EF4-FFF2-40B4-BE49-F238E27FC236}">
                <a16:creationId xmlns:a16="http://schemas.microsoft.com/office/drawing/2014/main" xmlns="" id="{6F0EF2C4-9466-4DA5-A5C2-DC0203F1192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397005" y="5654328"/>
            <a:ext cx="360000" cy="360000"/>
          </a:xfrm>
          <a:prstGeom prst="rect">
            <a:avLst/>
          </a:prstGeom>
        </p:spPr>
      </p:pic>
      <p:sp>
        <p:nvSpPr>
          <p:cNvPr id="59" name="TextBox 58"/>
          <p:cNvSpPr txBox="1"/>
          <p:nvPr/>
        </p:nvSpPr>
        <p:spPr>
          <a:xfrm>
            <a:off x="105103" y="125836"/>
            <a:ext cx="11259682" cy="830997"/>
          </a:xfrm>
          <a:prstGeom prst="rect">
            <a:avLst/>
          </a:prstGeom>
          <a:noFill/>
        </p:spPr>
        <p:txBody>
          <a:bodyPr wrap="square" rtlCol="0">
            <a:spAutoFit/>
          </a:bodyPr>
          <a:lstStyle/>
          <a:p>
            <a:r>
              <a:rPr lang="en-US" sz="4800" b="1" smtClean="0">
                <a:ln w="12700">
                  <a:solidFill>
                    <a:schemeClr val="accent5"/>
                  </a:solidFill>
                  <a:prstDash val="solid"/>
                </a:ln>
                <a:pattFill prst="ltDnDiag">
                  <a:fgClr>
                    <a:schemeClr val="accent5">
                      <a:lumMod val="60000"/>
                      <a:lumOff val="40000"/>
                    </a:schemeClr>
                  </a:fgClr>
                  <a:bgClr>
                    <a:schemeClr val="bg1"/>
                  </a:bgClr>
                </a:pattFill>
              </a:rPr>
              <a:t>Các thành phần phần cứng của đồ họa</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61" name="Rectangle 60">
            <a:extLst>
              <a:ext uri="{FF2B5EF4-FFF2-40B4-BE49-F238E27FC236}">
                <a16:creationId xmlns:a16="http://schemas.microsoft.com/office/drawing/2014/main" xmlns="" id="{C42456D6-5D8F-4CBD-988E-AD98377FC26B}"/>
              </a:ext>
            </a:extLst>
          </p:cNvPr>
          <p:cNvSpPr/>
          <p:nvPr/>
        </p:nvSpPr>
        <p:spPr>
          <a:xfrm>
            <a:off x="7590497" y="3020421"/>
            <a:ext cx="4218326" cy="523220"/>
          </a:xfrm>
          <a:prstGeom prst="rect">
            <a:avLst/>
          </a:prstGeom>
        </p:spPr>
        <p:txBody>
          <a:bodyPr wrap="square">
            <a:spAutoFit/>
          </a:bodyPr>
          <a:lstStyle/>
          <a:p>
            <a:pPr algn="just"/>
            <a:r>
              <a:rPr lang="en-US" altLang="en-US" sz="2800" smtClean="0"/>
              <a:t>Màn hình hiển thị</a:t>
            </a:r>
            <a:endParaRPr lang="en-US" altLang="en-US" sz="2800"/>
          </a:p>
        </p:txBody>
      </p:sp>
      <p:sp>
        <p:nvSpPr>
          <p:cNvPr id="63" name="Rectangle 62">
            <a:extLst>
              <a:ext uri="{FF2B5EF4-FFF2-40B4-BE49-F238E27FC236}">
                <a16:creationId xmlns:a16="http://schemas.microsoft.com/office/drawing/2014/main" xmlns="" id="{C42456D6-5D8F-4CBD-988E-AD98377FC26B}"/>
              </a:ext>
            </a:extLst>
          </p:cNvPr>
          <p:cNvSpPr/>
          <p:nvPr/>
        </p:nvSpPr>
        <p:spPr>
          <a:xfrm>
            <a:off x="7518879" y="3492198"/>
            <a:ext cx="4569773" cy="523220"/>
          </a:xfrm>
          <a:prstGeom prst="rect">
            <a:avLst/>
          </a:prstGeom>
        </p:spPr>
        <p:txBody>
          <a:bodyPr wrap="square">
            <a:spAutoFit/>
          </a:bodyPr>
          <a:lstStyle/>
          <a:p>
            <a:pPr algn="just"/>
            <a:r>
              <a:rPr lang="en-US" altLang="en-US" sz="2800" smtClean="0"/>
              <a:t>CRT, LCD, LED, Plasma, OLED</a:t>
            </a:r>
            <a:endParaRPr lang="en-US" altLang="en-US" sz="2800"/>
          </a:p>
        </p:txBody>
      </p:sp>
      <p:sp>
        <p:nvSpPr>
          <p:cNvPr id="74" name="Rectangle 73">
            <a:extLst>
              <a:ext uri="{FF2B5EF4-FFF2-40B4-BE49-F238E27FC236}">
                <a16:creationId xmlns:a16="http://schemas.microsoft.com/office/drawing/2014/main" xmlns="" id="{C42456D6-5D8F-4CBD-988E-AD98377FC26B}"/>
              </a:ext>
            </a:extLst>
          </p:cNvPr>
          <p:cNvSpPr/>
          <p:nvPr/>
        </p:nvSpPr>
        <p:spPr>
          <a:xfrm>
            <a:off x="7518879" y="951111"/>
            <a:ext cx="3016417" cy="523220"/>
          </a:xfrm>
          <a:prstGeom prst="rect">
            <a:avLst/>
          </a:prstGeom>
        </p:spPr>
        <p:txBody>
          <a:bodyPr wrap="square">
            <a:spAutoFit/>
          </a:bodyPr>
          <a:lstStyle/>
          <a:p>
            <a:pPr algn="just"/>
            <a:r>
              <a:rPr lang="en-US" altLang="en-US" sz="2800" smtClean="0"/>
              <a:t>Bộ tăng tốc đồ họa</a:t>
            </a:r>
            <a:endParaRPr lang="en-US" altLang="en-US" sz="2800"/>
          </a:p>
        </p:txBody>
      </p:sp>
      <p:sp>
        <p:nvSpPr>
          <p:cNvPr id="75" name="Rectangle 74">
            <a:extLst>
              <a:ext uri="{FF2B5EF4-FFF2-40B4-BE49-F238E27FC236}">
                <a16:creationId xmlns:a16="http://schemas.microsoft.com/office/drawing/2014/main" xmlns="" id="{C42456D6-5D8F-4CBD-988E-AD98377FC26B}"/>
              </a:ext>
            </a:extLst>
          </p:cNvPr>
          <p:cNvSpPr/>
          <p:nvPr/>
        </p:nvSpPr>
        <p:spPr>
          <a:xfrm>
            <a:off x="7556944" y="1449322"/>
            <a:ext cx="4531708" cy="1384995"/>
          </a:xfrm>
          <a:prstGeom prst="rect">
            <a:avLst/>
          </a:prstGeom>
        </p:spPr>
        <p:txBody>
          <a:bodyPr wrap="square">
            <a:spAutoFit/>
          </a:bodyPr>
          <a:lstStyle/>
          <a:p>
            <a:pPr marL="0" lvl="1"/>
            <a:r>
              <a:rPr lang="en-US" altLang="en-US" sz="2800"/>
              <a:t>Scan controller </a:t>
            </a:r>
          </a:p>
          <a:p>
            <a:pPr marL="0" lvl="1"/>
            <a:r>
              <a:rPr lang="en-US" altLang="en-US" sz="2800"/>
              <a:t>Video Memory (frame buffer) </a:t>
            </a:r>
          </a:p>
          <a:p>
            <a:pPr marL="0" lvl="1"/>
            <a:r>
              <a:rPr lang="en-US" altLang="en-US" sz="2800"/>
              <a:t>Display/Graphics Processor</a:t>
            </a:r>
          </a:p>
        </p:txBody>
      </p:sp>
      <p:sp>
        <p:nvSpPr>
          <p:cNvPr id="76" name="Rectangle 75">
            <a:extLst>
              <a:ext uri="{FF2B5EF4-FFF2-40B4-BE49-F238E27FC236}">
                <a16:creationId xmlns:a16="http://schemas.microsoft.com/office/drawing/2014/main" xmlns="" id="{C42456D6-5D8F-4CBD-988E-AD98377FC26B}"/>
              </a:ext>
            </a:extLst>
          </p:cNvPr>
          <p:cNvSpPr/>
          <p:nvPr/>
        </p:nvSpPr>
        <p:spPr>
          <a:xfrm>
            <a:off x="1075734" y="2878954"/>
            <a:ext cx="6096000" cy="523220"/>
          </a:xfrm>
          <a:prstGeom prst="rect">
            <a:avLst/>
          </a:prstGeom>
        </p:spPr>
        <p:txBody>
          <a:bodyPr>
            <a:spAutoFit/>
          </a:bodyPr>
          <a:lstStyle/>
          <a:p>
            <a:pPr algn="just"/>
            <a:r>
              <a:rPr lang="en-US" altLang="en-US" sz="2800" smtClean="0"/>
              <a:t>Máy tính</a:t>
            </a:r>
            <a:endParaRPr lang="en-US" altLang="en-US" sz="2800"/>
          </a:p>
        </p:txBody>
      </p:sp>
      <p:sp>
        <p:nvSpPr>
          <p:cNvPr id="77" name="Rectangle 76">
            <a:extLst>
              <a:ext uri="{FF2B5EF4-FFF2-40B4-BE49-F238E27FC236}">
                <a16:creationId xmlns:a16="http://schemas.microsoft.com/office/drawing/2014/main" xmlns="" id="{C42456D6-5D8F-4CBD-988E-AD98377FC26B}"/>
              </a:ext>
            </a:extLst>
          </p:cNvPr>
          <p:cNvSpPr/>
          <p:nvPr/>
        </p:nvSpPr>
        <p:spPr>
          <a:xfrm>
            <a:off x="1091360" y="3282031"/>
            <a:ext cx="5188466" cy="954107"/>
          </a:xfrm>
          <a:prstGeom prst="rect">
            <a:avLst/>
          </a:prstGeom>
        </p:spPr>
        <p:txBody>
          <a:bodyPr wrap="square">
            <a:spAutoFit/>
          </a:bodyPr>
          <a:lstStyle/>
          <a:p>
            <a:pPr algn="just"/>
            <a:r>
              <a:rPr lang="en-US" altLang="en-US" sz="2800"/>
              <a:t>PCs vs. </a:t>
            </a:r>
            <a:r>
              <a:rPr lang="en-US" altLang="en-US" sz="2800" smtClean="0"/>
              <a:t>MacIntoshs</a:t>
            </a:r>
          </a:p>
          <a:p>
            <a:pPr algn="just"/>
            <a:r>
              <a:rPr lang="en-US" altLang="en-US" sz="2800"/>
              <a:t>Silicon Graphics Workstation (SGI)</a:t>
            </a:r>
          </a:p>
        </p:txBody>
      </p:sp>
      <p:sp>
        <p:nvSpPr>
          <p:cNvPr id="81" name="Rectangle 80">
            <a:extLst>
              <a:ext uri="{FF2B5EF4-FFF2-40B4-BE49-F238E27FC236}">
                <a16:creationId xmlns:a16="http://schemas.microsoft.com/office/drawing/2014/main" xmlns="" id="{C42456D6-5D8F-4CBD-988E-AD98377FC26B}"/>
              </a:ext>
            </a:extLst>
          </p:cNvPr>
          <p:cNvSpPr/>
          <p:nvPr/>
        </p:nvSpPr>
        <p:spPr>
          <a:xfrm>
            <a:off x="1091360" y="981404"/>
            <a:ext cx="4292600" cy="480131"/>
          </a:xfrm>
          <a:prstGeom prst="rect">
            <a:avLst/>
          </a:prstGeom>
        </p:spPr>
        <p:txBody>
          <a:bodyPr wrap="square">
            <a:spAutoFit/>
          </a:bodyPr>
          <a:lstStyle/>
          <a:p>
            <a:pPr>
              <a:lnSpc>
                <a:spcPct val="90000"/>
              </a:lnSpc>
            </a:pPr>
            <a:r>
              <a:rPr lang="en-US" altLang="en-US" sz="2800" smtClean="0"/>
              <a:t>Các thiết bị đầu vào</a:t>
            </a:r>
            <a:endParaRPr lang="en-US" altLang="en-US" sz="2800"/>
          </a:p>
        </p:txBody>
      </p:sp>
      <p:sp>
        <p:nvSpPr>
          <p:cNvPr id="82" name="Rectangle 81">
            <a:extLst>
              <a:ext uri="{FF2B5EF4-FFF2-40B4-BE49-F238E27FC236}">
                <a16:creationId xmlns:a16="http://schemas.microsoft.com/office/drawing/2014/main" xmlns="" id="{C42456D6-5D8F-4CBD-988E-AD98377FC26B}"/>
              </a:ext>
            </a:extLst>
          </p:cNvPr>
          <p:cNvSpPr/>
          <p:nvPr/>
        </p:nvSpPr>
        <p:spPr>
          <a:xfrm>
            <a:off x="1130037" y="1506322"/>
            <a:ext cx="5162510" cy="867930"/>
          </a:xfrm>
          <a:prstGeom prst="rect">
            <a:avLst/>
          </a:prstGeom>
        </p:spPr>
        <p:txBody>
          <a:bodyPr wrap="square">
            <a:spAutoFit/>
          </a:bodyPr>
          <a:lstStyle/>
          <a:p>
            <a:pPr marL="0" lvl="1">
              <a:lnSpc>
                <a:spcPct val="90000"/>
              </a:lnSpc>
            </a:pPr>
            <a:r>
              <a:rPr lang="en-US" altLang="en-US" sz="2800" smtClean="0"/>
              <a:t>Các thiết bị điểm hiển thị vị trí của con trỏ trên màn hình hiển thị</a:t>
            </a:r>
            <a:endParaRPr lang="en-US" altLang="en-US" sz="2800"/>
          </a:p>
        </p:txBody>
      </p:sp>
      <p:sp>
        <p:nvSpPr>
          <p:cNvPr id="83" name="Rectangle 82">
            <a:extLst>
              <a:ext uri="{FF2B5EF4-FFF2-40B4-BE49-F238E27FC236}">
                <a16:creationId xmlns:a16="http://schemas.microsoft.com/office/drawing/2014/main" xmlns="" id="{C42456D6-5D8F-4CBD-988E-AD98377FC26B}"/>
              </a:ext>
            </a:extLst>
          </p:cNvPr>
          <p:cNvSpPr/>
          <p:nvPr/>
        </p:nvSpPr>
        <p:spPr>
          <a:xfrm>
            <a:off x="3486830" y="4353898"/>
            <a:ext cx="6096000" cy="523220"/>
          </a:xfrm>
          <a:prstGeom prst="rect">
            <a:avLst/>
          </a:prstGeom>
        </p:spPr>
        <p:txBody>
          <a:bodyPr>
            <a:spAutoFit/>
          </a:bodyPr>
          <a:lstStyle/>
          <a:p>
            <a:pPr algn="just"/>
            <a:r>
              <a:rPr lang="en-US" altLang="en-US" sz="2800"/>
              <a:t>MAC and Computer Graphics</a:t>
            </a:r>
          </a:p>
        </p:txBody>
      </p:sp>
    </p:spTree>
    <p:extLst>
      <p:ext uri="{BB962C8B-B14F-4D97-AF65-F5344CB8AC3E}">
        <p14:creationId xmlns:p14="http://schemas.microsoft.com/office/powerpoint/2010/main" val="1928319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352A991-73BB-45F3-9A9F-7B1C06D8BA88}"/>
              </a:ext>
            </a:extLst>
          </p:cNvPr>
          <p:cNvSpPr/>
          <p:nvPr/>
        </p:nvSpPr>
        <p:spPr>
          <a:xfrm>
            <a:off x="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6" name="Rectangle 15">
            <a:extLst>
              <a:ext uri="{FF2B5EF4-FFF2-40B4-BE49-F238E27FC236}">
                <a16:creationId xmlns:a16="http://schemas.microsoft.com/office/drawing/2014/main" xmlns="" id="{33A4E317-4EB6-4A85-B608-CC23F5E30D37}"/>
              </a:ext>
            </a:extLst>
          </p:cNvPr>
          <p:cNvSpPr/>
          <p:nvPr/>
        </p:nvSpPr>
        <p:spPr>
          <a:xfrm>
            <a:off x="812880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8" name="Rectangle 17">
            <a:extLst>
              <a:ext uri="{FF2B5EF4-FFF2-40B4-BE49-F238E27FC236}">
                <a16:creationId xmlns:a16="http://schemas.microsoft.com/office/drawing/2014/main" xmlns="" id="{61345422-BD22-461E-AC6E-C744CE7C9541}"/>
              </a:ext>
            </a:extLst>
          </p:cNvPr>
          <p:cNvSpPr/>
          <p:nvPr/>
        </p:nvSpPr>
        <p:spPr>
          <a:xfrm>
            <a:off x="4063200" y="342900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2D3C1402-788A-436A-B34F-C5C4F7B73BBE}"/>
              </a:ext>
            </a:extLst>
          </p:cNvPr>
          <p:cNvSpPr/>
          <p:nvPr/>
        </p:nvSpPr>
        <p:spPr>
          <a:xfrm>
            <a:off x="1101758"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ectangle 20">
            <a:extLst>
              <a:ext uri="{FF2B5EF4-FFF2-40B4-BE49-F238E27FC236}">
                <a16:creationId xmlns:a16="http://schemas.microsoft.com/office/drawing/2014/main" xmlns="" id="{EDC71B6A-3199-44C1-A3DF-D4E182200875}"/>
              </a:ext>
            </a:extLst>
          </p:cNvPr>
          <p:cNvSpPr/>
          <p:nvPr/>
        </p:nvSpPr>
        <p:spPr>
          <a:xfrm>
            <a:off x="9337705"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Rectangle 21">
            <a:extLst>
              <a:ext uri="{FF2B5EF4-FFF2-40B4-BE49-F238E27FC236}">
                <a16:creationId xmlns:a16="http://schemas.microsoft.com/office/drawing/2014/main" xmlns="" id="{256CC309-C136-49B3-AB19-BDDFD0E511DB}"/>
              </a:ext>
            </a:extLst>
          </p:cNvPr>
          <p:cNvSpPr/>
          <p:nvPr/>
        </p:nvSpPr>
        <p:spPr>
          <a:xfrm>
            <a:off x="5164958" y="667800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TextBox 24">
            <a:extLst>
              <a:ext uri="{FF2B5EF4-FFF2-40B4-BE49-F238E27FC236}">
                <a16:creationId xmlns:a16="http://schemas.microsoft.com/office/drawing/2014/main" xmlns="" id="{D3D7AF9A-27A7-454F-AFFE-EE71FEB1FF5F}"/>
              </a:ext>
            </a:extLst>
          </p:cNvPr>
          <p:cNvSpPr txBox="1"/>
          <p:nvPr/>
        </p:nvSpPr>
        <p:spPr>
          <a:xfrm>
            <a:off x="156110" y="529389"/>
            <a:ext cx="3811673" cy="1631216"/>
          </a:xfrm>
          <a:prstGeom prst="rect">
            <a:avLst/>
          </a:prstGeom>
          <a:noFill/>
        </p:spPr>
        <p:txBody>
          <a:bodyPr wrap="square" rtlCol="0">
            <a:spAutoFit/>
          </a:bodyPr>
          <a:lstStyle/>
          <a:p>
            <a:pPr algn="just"/>
            <a:r>
              <a:rPr lang="vi-VN" sz="2000">
                <a:solidFill>
                  <a:schemeClr val="bg1"/>
                </a:solidFill>
              </a:rPr>
              <a:t>Khi hai phiến kim loại được nối với nhau tới nguồn có hiệu điện thế cao, tấm tiếp xúc với cực âm gọi là Ca-tot và tia nó phát ra là tia không nhìn thấy.</a:t>
            </a:r>
            <a:endParaRPr lang="en-IN" sz="2000" b="1" spc="300" dirty="0">
              <a:solidFill>
                <a:schemeClr val="bg1"/>
              </a:solidFill>
              <a:latin typeface="Nexa Light" panose="02000000000000000000" pitchFamily="50" charset="0"/>
            </a:endParaRPr>
          </a:p>
        </p:txBody>
      </p:sp>
      <p:sp>
        <p:nvSpPr>
          <p:cNvPr id="35" name="TextBox 34">
            <a:extLst>
              <a:ext uri="{FF2B5EF4-FFF2-40B4-BE49-F238E27FC236}">
                <a16:creationId xmlns:a16="http://schemas.microsoft.com/office/drawing/2014/main" xmlns="" id="{D3D7AF9A-27A7-454F-AFFE-EE71FEB1FF5F}"/>
              </a:ext>
            </a:extLst>
          </p:cNvPr>
          <p:cNvSpPr txBox="1"/>
          <p:nvPr/>
        </p:nvSpPr>
        <p:spPr>
          <a:xfrm>
            <a:off x="4123893" y="503052"/>
            <a:ext cx="3811673" cy="2246769"/>
          </a:xfrm>
          <a:prstGeom prst="rect">
            <a:avLst/>
          </a:prstGeom>
          <a:noFill/>
        </p:spPr>
        <p:txBody>
          <a:bodyPr wrap="square" rtlCol="0">
            <a:spAutoFit/>
          </a:bodyPr>
          <a:lstStyle/>
          <a:p>
            <a:pPr algn="just"/>
            <a:r>
              <a:rPr lang="vi-VN" sz="2000">
                <a:latin typeface="Arial (Body)"/>
              </a:rPr>
              <a:t>Ca tot bị c</a:t>
            </a:r>
            <a:r>
              <a:rPr lang="en-US" sz="2000">
                <a:latin typeface="Arial (Body)"/>
              </a:rPr>
              <a:t>ự</a:t>
            </a:r>
            <a:r>
              <a:rPr lang="vi-VN" sz="2000">
                <a:latin typeface="Arial (Body)"/>
              </a:rPr>
              <a:t>c dương anot hút lại, tia này đi qua lỗ và tiếp tục truyền cho đến tận phía cuối của đầu còn lại. Khi tia đó va chạm với một bề mặt được mạ một lớp đặc biệt, tia ca- tot sẽ phát ra ánh sáng huỳnh quang</a:t>
            </a:r>
            <a:endParaRPr lang="en-IN" sz="2000" dirty="0">
              <a:latin typeface="Arial (Body)"/>
            </a:endParaRPr>
          </a:p>
        </p:txBody>
      </p:sp>
      <p:pic>
        <p:nvPicPr>
          <p:cNvPr id="2054" name="Picture 6" descr="NguyÃªn lÃ½ hoáº¡t Äá»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807" y="3632902"/>
            <a:ext cx="3835629" cy="306850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xmlns="" id="{D3D7AF9A-27A7-454F-AFFE-EE71FEB1FF5F}"/>
              </a:ext>
            </a:extLst>
          </p:cNvPr>
          <p:cNvSpPr txBox="1"/>
          <p:nvPr/>
        </p:nvSpPr>
        <p:spPr>
          <a:xfrm>
            <a:off x="4062000" y="3455348"/>
            <a:ext cx="3811673" cy="3477875"/>
          </a:xfrm>
          <a:prstGeom prst="rect">
            <a:avLst/>
          </a:prstGeom>
          <a:noFill/>
        </p:spPr>
        <p:txBody>
          <a:bodyPr wrap="square" rtlCol="0">
            <a:spAutoFit/>
          </a:bodyPr>
          <a:lstStyle/>
          <a:p>
            <a:pPr fontAlgn="base"/>
            <a:r>
              <a:rPr lang="en-US" sz="2000" smtClean="0">
                <a:solidFill>
                  <a:schemeClr val="bg1"/>
                </a:solidFill>
              </a:rPr>
              <a:t>1. </a:t>
            </a:r>
            <a:r>
              <a:rPr lang="vi-VN" sz="2000" smtClean="0">
                <a:solidFill>
                  <a:schemeClr val="bg1"/>
                </a:solidFill>
              </a:rPr>
              <a:t>Ba </a:t>
            </a:r>
            <a:r>
              <a:rPr lang="vi-VN" sz="2000">
                <a:solidFill>
                  <a:schemeClr val="bg1"/>
                </a:solidFill>
              </a:rPr>
              <a:t>súng điện </a:t>
            </a:r>
            <a:r>
              <a:rPr lang="vi-VN" sz="2000" smtClean="0">
                <a:solidFill>
                  <a:schemeClr val="bg1"/>
                </a:solidFill>
              </a:rPr>
              <a:t>tử.</a:t>
            </a:r>
            <a:endParaRPr lang="vi-VN" sz="2000">
              <a:solidFill>
                <a:schemeClr val="bg1"/>
              </a:solidFill>
            </a:endParaRPr>
          </a:p>
          <a:p>
            <a:pPr fontAlgn="base"/>
            <a:r>
              <a:rPr lang="vi-VN" sz="2000" smtClean="0">
                <a:solidFill>
                  <a:schemeClr val="bg1"/>
                </a:solidFill>
              </a:rPr>
              <a:t>2</a:t>
            </a:r>
            <a:r>
              <a:rPr lang="en-US" sz="2000" smtClean="0">
                <a:solidFill>
                  <a:schemeClr val="bg1"/>
                </a:solidFill>
              </a:rPr>
              <a:t>.</a:t>
            </a:r>
            <a:r>
              <a:rPr lang="vi-VN" sz="2000" smtClean="0">
                <a:solidFill>
                  <a:schemeClr val="bg1"/>
                </a:solidFill>
              </a:rPr>
              <a:t> </a:t>
            </a:r>
            <a:r>
              <a:rPr lang="vi-VN" sz="2000">
                <a:solidFill>
                  <a:schemeClr val="bg1"/>
                </a:solidFill>
              </a:rPr>
              <a:t>Chùm electron.</a:t>
            </a:r>
          </a:p>
          <a:p>
            <a:pPr fontAlgn="base"/>
            <a:r>
              <a:rPr lang="vi-VN" sz="2000" smtClean="0">
                <a:solidFill>
                  <a:schemeClr val="bg1"/>
                </a:solidFill>
              </a:rPr>
              <a:t>3</a:t>
            </a:r>
            <a:r>
              <a:rPr lang="en-US" sz="2000" smtClean="0">
                <a:solidFill>
                  <a:schemeClr val="bg1"/>
                </a:solidFill>
              </a:rPr>
              <a:t>.</a:t>
            </a:r>
            <a:r>
              <a:rPr lang="vi-VN" sz="2000" smtClean="0">
                <a:solidFill>
                  <a:schemeClr val="bg1"/>
                </a:solidFill>
              </a:rPr>
              <a:t> </a:t>
            </a:r>
            <a:r>
              <a:rPr lang="vi-VN" sz="2000">
                <a:solidFill>
                  <a:schemeClr val="bg1"/>
                </a:solidFill>
              </a:rPr>
              <a:t>Cuộn dây tập trung.</a:t>
            </a:r>
          </a:p>
          <a:p>
            <a:pPr fontAlgn="base"/>
            <a:r>
              <a:rPr lang="vi-VN" sz="2000" smtClean="0">
                <a:solidFill>
                  <a:schemeClr val="bg1"/>
                </a:solidFill>
              </a:rPr>
              <a:t>4</a:t>
            </a:r>
            <a:r>
              <a:rPr lang="en-US" sz="2000" smtClean="0">
                <a:solidFill>
                  <a:schemeClr val="bg1"/>
                </a:solidFill>
              </a:rPr>
              <a:t>.</a:t>
            </a:r>
            <a:r>
              <a:rPr lang="vi-VN" sz="2000" smtClean="0">
                <a:solidFill>
                  <a:schemeClr val="bg1"/>
                </a:solidFill>
              </a:rPr>
              <a:t> </a:t>
            </a:r>
            <a:r>
              <a:rPr lang="vi-VN" sz="2000">
                <a:solidFill>
                  <a:schemeClr val="bg1"/>
                </a:solidFill>
              </a:rPr>
              <a:t>Cuộn dây làm lệch.</a:t>
            </a:r>
          </a:p>
          <a:p>
            <a:pPr fontAlgn="base"/>
            <a:r>
              <a:rPr lang="vi-VN" sz="2000" smtClean="0">
                <a:solidFill>
                  <a:schemeClr val="bg1"/>
                </a:solidFill>
              </a:rPr>
              <a:t>5</a:t>
            </a:r>
            <a:r>
              <a:rPr lang="en-US" sz="2000" smtClean="0">
                <a:solidFill>
                  <a:schemeClr val="bg1"/>
                </a:solidFill>
              </a:rPr>
              <a:t>.</a:t>
            </a:r>
            <a:r>
              <a:rPr lang="vi-VN" sz="2000" smtClean="0">
                <a:solidFill>
                  <a:schemeClr val="bg1"/>
                </a:solidFill>
              </a:rPr>
              <a:t> </a:t>
            </a:r>
            <a:r>
              <a:rPr lang="vi-VN" sz="2000">
                <a:solidFill>
                  <a:schemeClr val="bg1"/>
                </a:solidFill>
              </a:rPr>
              <a:t>Kết nối anode.</a:t>
            </a:r>
          </a:p>
          <a:p>
            <a:pPr fontAlgn="base"/>
            <a:r>
              <a:rPr lang="vi-VN" sz="2000" smtClean="0">
                <a:solidFill>
                  <a:schemeClr val="bg1"/>
                </a:solidFill>
              </a:rPr>
              <a:t>6</a:t>
            </a:r>
            <a:r>
              <a:rPr lang="en-US" sz="2000" smtClean="0">
                <a:solidFill>
                  <a:schemeClr val="bg1"/>
                </a:solidFill>
              </a:rPr>
              <a:t>.</a:t>
            </a:r>
            <a:r>
              <a:rPr lang="vi-VN" sz="2000" smtClean="0">
                <a:solidFill>
                  <a:schemeClr val="bg1"/>
                </a:solidFill>
              </a:rPr>
              <a:t> </a:t>
            </a:r>
            <a:r>
              <a:rPr lang="vi-VN" sz="2000">
                <a:solidFill>
                  <a:schemeClr val="bg1"/>
                </a:solidFill>
              </a:rPr>
              <a:t>Mặt nạ để tách chùm tia thành các phần </a:t>
            </a:r>
            <a:r>
              <a:rPr lang="vi-VN" sz="2000" smtClean="0">
                <a:solidFill>
                  <a:schemeClr val="bg1"/>
                </a:solidFill>
              </a:rPr>
              <a:t>màu.</a:t>
            </a:r>
            <a:endParaRPr lang="vi-VN" sz="2000">
              <a:solidFill>
                <a:schemeClr val="bg1"/>
              </a:solidFill>
            </a:endParaRPr>
          </a:p>
          <a:p>
            <a:pPr fontAlgn="base"/>
            <a:r>
              <a:rPr lang="vi-VN" sz="2000" smtClean="0">
                <a:solidFill>
                  <a:schemeClr val="bg1"/>
                </a:solidFill>
              </a:rPr>
              <a:t>7</a:t>
            </a:r>
            <a:r>
              <a:rPr lang="en-US" sz="2000" smtClean="0">
                <a:solidFill>
                  <a:schemeClr val="bg1"/>
                </a:solidFill>
              </a:rPr>
              <a:t>.</a:t>
            </a:r>
            <a:r>
              <a:rPr lang="vi-VN" sz="2000" smtClean="0">
                <a:solidFill>
                  <a:schemeClr val="bg1"/>
                </a:solidFill>
              </a:rPr>
              <a:t> </a:t>
            </a:r>
            <a:r>
              <a:rPr lang="vi-VN" sz="2000">
                <a:solidFill>
                  <a:schemeClr val="bg1"/>
                </a:solidFill>
              </a:rPr>
              <a:t>Lớp phosphor với vùng màu đỏ, xanh lá cây, và xanh da trời.</a:t>
            </a:r>
          </a:p>
          <a:p>
            <a:pPr fontAlgn="base"/>
            <a:r>
              <a:rPr lang="vi-VN" sz="2000" smtClean="0">
                <a:solidFill>
                  <a:schemeClr val="bg1"/>
                </a:solidFill>
              </a:rPr>
              <a:t>8</a:t>
            </a:r>
            <a:r>
              <a:rPr lang="en-US" sz="2000" smtClean="0">
                <a:solidFill>
                  <a:schemeClr val="bg1"/>
                </a:solidFill>
              </a:rPr>
              <a:t>.</a:t>
            </a:r>
            <a:r>
              <a:rPr lang="vi-VN" sz="2000" smtClean="0">
                <a:solidFill>
                  <a:schemeClr val="bg1"/>
                </a:solidFill>
              </a:rPr>
              <a:t> </a:t>
            </a:r>
            <a:r>
              <a:rPr lang="vi-VN" sz="2000">
                <a:solidFill>
                  <a:schemeClr val="bg1"/>
                </a:solidFill>
              </a:rPr>
              <a:t>Cận cảnh của phần trong của màn hình được tráng phốt pho</a:t>
            </a:r>
          </a:p>
        </p:txBody>
      </p:sp>
      <p:sp>
        <p:nvSpPr>
          <p:cNvPr id="39" name="TextBox 38">
            <a:extLst>
              <a:ext uri="{FF2B5EF4-FFF2-40B4-BE49-F238E27FC236}">
                <a16:creationId xmlns:a16="http://schemas.microsoft.com/office/drawing/2014/main" xmlns="" id="{D3D7AF9A-27A7-454F-AFFE-EE71FEB1FF5F}"/>
              </a:ext>
            </a:extLst>
          </p:cNvPr>
          <p:cNvSpPr txBox="1"/>
          <p:nvPr/>
        </p:nvSpPr>
        <p:spPr>
          <a:xfrm>
            <a:off x="8188293" y="453023"/>
            <a:ext cx="3811673" cy="2554545"/>
          </a:xfrm>
          <a:prstGeom prst="rect">
            <a:avLst/>
          </a:prstGeom>
          <a:noFill/>
        </p:spPr>
        <p:txBody>
          <a:bodyPr wrap="square" rtlCol="0">
            <a:spAutoFit/>
          </a:bodyPr>
          <a:lstStyle/>
          <a:p>
            <a:pPr fontAlgn="base"/>
            <a:r>
              <a:rPr lang="vi-VN" sz="2000">
                <a:solidFill>
                  <a:schemeClr val="bg1"/>
                </a:solidFill>
              </a:rPr>
              <a:t>Lưới điều khiển điều chỉnh độ sáng của các điểm trên màn </a:t>
            </a:r>
            <a:r>
              <a:rPr lang="vi-VN" sz="2000" smtClean="0">
                <a:solidFill>
                  <a:schemeClr val="bg1"/>
                </a:solidFill>
              </a:rPr>
              <a:t>hình. </a:t>
            </a:r>
            <a:r>
              <a:rPr lang="vi-VN" sz="2000">
                <a:solidFill>
                  <a:schemeClr val="bg1"/>
                </a:solidFill>
              </a:rPr>
              <a:t>Nhờ việc kiểm soát số lượng electron bởi anot do đó anode tập trung sẽ bảo đảm rằng các hạt electron </a:t>
            </a:r>
            <a:r>
              <a:rPr lang="en-US" sz="2000" smtClean="0">
                <a:solidFill>
                  <a:schemeClr val="bg1"/>
                </a:solidFill>
                <a:latin typeface="Arial (Body)"/>
              </a:rPr>
              <a:t>r</a:t>
            </a:r>
            <a:r>
              <a:rPr lang="vi-VN" sz="2000" smtClean="0">
                <a:solidFill>
                  <a:schemeClr val="bg1"/>
                </a:solidFill>
              </a:rPr>
              <a:t>ời </a:t>
            </a:r>
            <a:r>
              <a:rPr lang="vi-VN" sz="2000">
                <a:solidFill>
                  <a:schemeClr val="bg1"/>
                </a:solidFill>
              </a:rPr>
              <a:t>catot theo các hướng khác nhau sẽ được tập trung </a:t>
            </a:r>
            <a:r>
              <a:rPr lang="vi-VN" sz="2000" smtClean="0">
                <a:solidFill>
                  <a:schemeClr val="bg1"/>
                </a:solidFill>
              </a:rPr>
              <a:t>lại</a:t>
            </a:r>
            <a:r>
              <a:rPr lang="en-US" sz="2000" smtClean="0">
                <a:solidFill>
                  <a:schemeClr val="bg1"/>
                </a:solidFill>
              </a:rPr>
              <a:t>.</a:t>
            </a:r>
            <a:endParaRPr lang="vi-VN" sz="2000">
              <a:solidFill>
                <a:schemeClr val="bg1"/>
              </a:solidFill>
            </a:endParaRPr>
          </a:p>
        </p:txBody>
      </p:sp>
      <p:sp>
        <p:nvSpPr>
          <p:cNvPr id="41" name="TextBox 40">
            <a:extLst>
              <a:ext uri="{FF2B5EF4-FFF2-40B4-BE49-F238E27FC236}">
                <a16:creationId xmlns:a16="http://schemas.microsoft.com/office/drawing/2014/main" xmlns="" id="{D3D7AF9A-27A7-454F-AFFE-EE71FEB1FF5F}"/>
              </a:ext>
            </a:extLst>
          </p:cNvPr>
          <p:cNvSpPr txBox="1"/>
          <p:nvPr/>
        </p:nvSpPr>
        <p:spPr>
          <a:xfrm>
            <a:off x="8188293" y="4092351"/>
            <a:ext cx="3811673" cy="2554545"/>
          </a:xfrm>
          <a:prstGeom prst="rect">
            <a:avLst/>
          </a:prstGeom>
          <a:noFill/>
        </p:spPr>
        <p:txBody>
          <a:bodyPr wrap="square" rtlCol="0">
            <a:spAutoFit/>
          </a:bodyPr>
          <a:lstStyle/>
          <a:p>
            <a:pPr algn="just"/>
            <a:r>
              <a:rPr lang="vi-VN" sz="2000"/>
              <a:t> Khi có một vài hạt đập ngược trở </a:t>
            </a:r>
            <a:r>
              <a:rPr lang="vi-VN" sz="2000" smtClean="0"/>
              <a:t>lại, </a:t>
            </a:r>
            <a:r>
              <a:rPr lang="vi-VN" sz="2000"/>
              <a:t>chúng cần phải thu lại và quay về catot. </a:t>
            </a:r>
            <a:r>
              <a:rPr lang="en-US" sz="2000" smtClean="0"/>
              <a:t>N</a:t>
            </a:r>
            <a:r>
              <a:rPr lang="vi-VN" sz="2000" smtClean="0"/>
              <a:t>ếu </a:t>
            </a:r>
            <a:r>
              <a:rPr lang="vi-VN" sz="2000"/>
              <a:t>không quay trở lại ca tot, chúng sẽ tạo ra những đám điện tích trên màn hình. Để tránh trường hợp này, người ta sử dụng một lớp than chì trong ống tia điện tử.</a:t>
            </a:r>
            <a:endParaRPr lang="en-IN" sz="2000" dirty="0">
              <a:latin typeface="Arial (Body)"/>
            </a:endParaRPr>
          </a:p>
        </p:txBody>
      </p:sp>
      <p:sp>
        <p:nvSpPr>
          <p:cNvPr id="15" name="TextBox 14"/>
          <p:cNvSpPr txBox="1"/>
          <p:nvPr/>
        </p:nvSpPr>
        <p:spPr>
          <a:xfrm>
            <a:off x="41114" y="3542890"/>
            <a:ext cx="1504756" cy="830997"/>
          </a:xfrm>
          <a:prstGeom prst="rect">
            <a:avLst/>
          </a:prstGeom>
          <a:noFill/>
        </p:spPr>
        <p:txBody>
          <a:bodyPr wrap="square" rtlCol="0">
            <a:spAutoFit/>
          </a:bodyPr>
          <a:lstStyle/>
          <a:p>
            <a:r>
              <a:rPr lang="en-US" sz="4800" b="1" smtClean="0">
                <a:ln w="12700">
                  <a:solidFill>
                    <a:schemeClr val="accent5"/>
                  </a:solidFill>
                  <a:prstDash val="solid"/>
                </a:ln>
                <a:pattFill prst="ltDnDiag">
                  <a:fgClr>
                    <a:schemeClr val="accent5">
                      <a:lumMod val="60000"/>
                      <a:lumOff val="40000"/>
                    </a:schemeClr>
                  </a:fgClr>
                  <a:bgClr>
                    <a:schemeClr val="bg1"/>
                  </a:bgClr>
                </a:pattFill>
              </a:rPr>
              <a:t>CRT</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22266275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50000"/>
              </a:schemeClr>
            </a:gs>
            <a:gs pos="0">
              <a:schemeClr val="accent1">
                <a:lumMod val="5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5" descr="crt-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09" y="208924"/>
            <a:ext cx="4456090" cy="381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662152" y="208924"/>
            <a:ext cx="7289441" cy="1938992"/>
          </a:xfrm>
          <a:prstGeom prst="rect">
            <a:avLst/>
          </a:prstGeom>
        </p:spPr>
        <p:txBody>
          <a:bodyPr wrap="square">
            <a:spAutoFit/>
          </a:bodyPr>
          <a:lstStyle/>
          <a:p>
            <a:pPr algn="just"/>
            <a:r>
              <a:rPr lang="en-US" sz="2400">
                <a:solidFill>
                  <a:schemeClr val="bg1"/>
                </a:solidFill>
              </a:rPr>
              <a:t>Để tạo ra </a:t>
            </a:r>
            <a:r>
              <a:rPr lang="en-US" sz="2400" smtClean="0">
                <a:solidFill>
                  <a:schemeClr val="bg1"/>
                </a:solidFill>
              </a:rPr>
              <a:t>hình ảnh chính </a:t>
            </a:r>
            <a:r>
              <a:rPr lang="en-US" sz="2400">
                <a:solidFill>
                  <a:schemeClr val="bg1"/>
                </a:solidFill>
              </a:rPr>
              <a:t>xác và sắc nét, cần </a:t>
            </a:r>
            <a:r>
              <a:rPr lang="en-US" sz="2400" smtClean="0">
                <a:solidFill>
                  <a:schemeClr val="bg1"/>
                </a:solidFill>
              </a:rPr>
              <a:t>đảm </a:t>
            </a:r>
            <a:r>
              <a:rPr lang="en-US" sz="2400">
                <a:solidFill>
                  <a:schemeClr val="bg1"/>
                </a:solidFill>
              </a:rPr>
              <a:t>bảo </a:t>
            </a:r>
            <a:r>
              <a:rPr lang="en-US" sz="2400" smtClean="0">
                <a:solidFill>
                  <a:schemeClr val="bg1"/>
                </a:solidFill>
              </a:rPr>
              <a:t>chùm </a:t>
            </a:r>
            <a:r>
              <a:rPr lang="en-US" sz="2400">
                <a:solidFill>
                  <a:schemeClr val="bg1"/>
                </a:solidFill>
              </a:rPr>
              <a:t>electron cho mỗi màu chỉ đánh vào các chấm chính xác được sử dụng cho màu đó. </a:t>
            </a:r>
            <a:r>
              <a:rPr lang="en-US" sz="2400" smtClean="0">
                <a:solidFill>
                  <a:schemeClr val="bg1"/>
                </a:solidFill>
              </a:rPr>
              <a:t>Thông thường nhà sản xuất sử dụng một tấm lưới </a:t>
            </a:r>
            <a:r>
              <a:rPr lang="en-US" sz="2400">
                <a:solidFill>
                  <a:schemeClr val="bg1"/>
                </a:solidFill>
              </a:rPr>
              <a:t>kim loại mịn gọi là mặt nạ </a:t>
            </a:r>
            <a:r>
              <a:rPr lang="en-US" sz="2400" smtClean="0">
                <a:solidFill>
                  <a:schemeClr val="bg1"/>
                </a:solidFill>
              </a:rPr>
              <a:t>bóng (Shadow mask).</a:t>
            </a:r>
            <a:endParaRPr lang="en-US" sz="2400">
              <a:solidFill>
                <a:schemeClr val="bg1"/>
              </a:solidFill>
            </a:endParaRPr>
          </a:p>
        </p:txBody>
      </p:sp>
      <p:sp>
        <p:nvSpPr>
          <p:cNvPr id="5" name="Rectangle 4"/>
          <p:cNvSpPr/>
          <p:nvPr/>
        </p:nvSpPr>
        <p:spPr>
          <a:xfrm>
            <a:off x="4662152" y="2385453"/>
            <a:ext cx="7289441" cy="1569660"/>
          </a:xfrm>
          <a:prstGeom prst="rect">
            <a:avLst/>
          </a:prstGeom>
        </p:spPr>
        <p:txBody>
          <a:bodyPr wrap="square">
            <a:spAutoFit/>
          </a:bodyPr>
          <a:lstStyle/>
          <a:p>
            <a:pPr algn="just"/>
            <a:r>
              <a:rPr lang="vi-VN" sz="2400">
                <a:solidFill>
                  <a:schemeClr val="bg1"/>
                </a:solidFill>
                <a:latin typeface="Calibri" panose="020F0502020204030204" pitchFamily="34" charset="0"/>
              </a:rPr>
              <a:t>Mặt nạ bóng được thiết kế với hình dạng giống như bề mặt của CRT và các chùm điện tử </a:t>
            </a:r>
            <a:r>
              <a:rPr lang="en-US" sz="2400" smtClean="0">
                <a:solidFill>
                  <a:schemeClr val="bg1"/>
                </a:solidFill>
                <a:latin typeface="Calibri" panose="020F0502020204030204" pitchFamily="34" charset="0"/>
              </a:rPr>
              <a:t>chiếu </a:t>
            </a:r>
            <a:r>
              <a:rPr lang="vi-VN" sz="2400" smtClean="0">
                <a:solidFill>
                  <a:schemeClr val="bg1"/>
                </a:solidFill>
                <a:latin typeface="Calibri" panose="020F0502020204030204" pitchFamily="34" charset="0"/>
              </a:rPr>
              <a:t>sáng </a:t>
            </a:r>
            <a:r>
              <a:rPr lang="en-US" sz="2400" smtClean="0">
                <a:solidFill>
                  <a:schemeClr val="bg1"/>
                </a:solidFill>
                <a:latin typeface="Calibri" panose="020F0502020204030204" pitchFamily="34" charset="0"/>
              </a:rPr>
              <a:t>xuyên </a:t>
            </a:r>
            <a:r>
              <a:rPr lang="vi-VN" sz="2400" smtClean="0">
                <a:solidFill>
                  <a:schemeClr val="bg1"/>
                </a:solidFill>
                <a:latin typeface="Calibri" panose="020F0502020204030204" pitchFamily="34" charset="0"/>
              </a:rPr>
              <a:t>qua </a:t>
            </a:r>
            <a:r>
              <a:rPr lang="en-US" sz="2400" smtClean="0">
                <a:solidFill>
                  <a:schemeClr val="bg1"/>
                </a:solidFill>
                <a:latin typeface="Calibri" panose="020F0502020204030204" pitchFamily="34" charset="0"/>
              </a:rPr>
              <a:t>lớp </a:t>
            </a:r>
            <a:r>
              <a:rPr lang="vi-VN" sz="2400" smtClean="0">
                <a:solidFill>
                  <a:schemeClr val="bg1"/>
                </a:solidFill>
                <a:latin typeface="Calibri" panose="020F0502020204030204" pitchFamily="34" charset="0"/>
              </a:rPr>
              <a:t>mặt </a:t>
            </a:r>
            <a:r>
              <a:rPr lang="vi-VN" sz="2400">
                <a:solidFill>
                  <a:schemeClr val="bg1"/>
                </a:solidFill>
                <a:latin typeface="Calibri" panose="020F0502020204030204" pitchFamily="34" charset="0"/>
              </a:rPr>
              <a:t>nạ. Bằng cách </a:t>
            </a:r>
            <a:r>
              <a:rPr lang="en-US" sz="2400" smtClean="0">
                <a:solidFill>
                  <a:schemeClr val="bg1"/>
                </a:solidFill>
                <a:latin typeface="Calibri" panose="020F0502020204030204" pitchFamily="34" charset="0"/>
              </a:rPr>
              <a:t>cố định </a:t>
            </a:r>
            <a:r>
              <a:rPr lang="vi-VN" sz="2400" smtClean="0">
                <a:solidFill>
                  <a:schemeClr val="bg1"/>
                </a:solidFill>
                <a:latin typeface="Calibri" panose="020F0502020204030204" pitchFamily="34" charset="0"/>
              </a:rPr>
              <a:t>vị </a:t>
            </a:r>
            <a:r>
              <a:rPr lang="en-US" sz="2400" smtClean="0">
                <a:solidFill>
                  <a:schemeClr val="bg1"/>
                </a:solidFill>
                <a:latin typeface="Calibri" panose="020F0502020204030204" pitchFamily="34" charset="0"/>
              </a:rPr>
              <a:t>trí chính xác</a:t>
            </a:r>
            <a:r>
              <a:rPr lang="vi-VN" sz="2400" smtClean="0">
                <a:solidFill>
                  <a:schemeClr val="bg1"/>
                </a:solidFill>
                <a:latin typeface="Calibri" panose="020F0502020204030204" pitchFamily="34" charset="0"/>
              </a:rPr>
              <a:t> </a:t>
            </a:r>
            <a:r>
              <a:rPr lang="vi-VN" sz="2400">
                <a:solidFill>
                  <a:schemeClr val="bg1"/>
                </a:solidFill>
                <a:latin typeface="Calibri" panose="020F0502020204030204" pitchFamily="34" charset="0"/>
              </a:rPr>
              <a:t>mặt nạ, các chùm tia </a:t>
            </a:r>
            <a:r>
              <a:rPr lang="en-US" sz="2400" smtClean="0">
                <a:solidFill>
                  <a:schemeClr val="bg1"/>
                </a:solidFill>
                <a:latin typeface="Calibri" panose="020F0502020204030204" pitchFamily="34" charset="0"/>
              </a:rPr>
              <a:t>sẽ </a:t>
            </a:r>
            <a:r>
              <a:rPr lang="vi-VN" sz="2400" smtClean="0">
                <a:solidFill>
                  <a:schemeClr val="bg1"/>
                </a:solidFill>
                <a:latin typeface="Calibri" panose="020F0502020204030204" pitchFamily="34" charset="0"/>
              </a:rPr>
              <a:t>chỉ </a:t>
            </a:r>
            <a:r>
              <a:rPr lang="vi-VN" sz="2400">
                <a:solidFill>
                  <a:schemeClr val="bg1"/>
                </a:solidFill>
                <a:latin typeface="Calibri" panose="020F0502020204030204" pitchFamily="34" charset="0"/>
              </a:rPr>
              <a:t>đánh đúng các </a:t>
            </a:r>
            <a:r>
              <a:rPr lang="vi-VN" sz="2400" smtClean="0">
                <a:solidFill>
                  <a:schemeClr val="bg1"/>
                </a:solidFill>
                <a:latin typeface="Calibri" panose="020F0502020204030204" pitchFamily="34" charset="0"/>
              </a:rPr>
              <a:t>chấm</a:t>
            </a:r>
            <a:r>
              <a:rPr lang="en-US" sz="2400" smtClean="0">
                <a:solidFill>
                  <a:schemeClr val="bg1"/>
                </a:solidFill>
                <a:latin typeface="Calibri" panose="020F0502020204030204" pitchFamily="34" charset="0"/>
              </a:rPr>
              <a:t> được định trước</a:t>
            </a:r>
            <a:r>
              <a:rPr lang="vi-VN" sz="2400" smtClean="0">
                <a:solidFill>
                  <a:schemeClr val="bg1"/>
                </a:solidFill>
                <a:latin typeface="Calibri" panose="020F0502020204030204" pitchFamily="34" charset="0"/>
              </a:rPr>
              <a:t>.</a:t>
            </a:r>
            <a:endParaRPr lang="en-US" sz="2400">
              <a:solidFill>
                <a:schemeClr val="bg1"/>
              </a:solidFill>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115909" y="4160950"/>
            <a:ext cx="1771562" cy="2600458"/>
          </a:xfrm>
          <a:prstGeom prst="rect">
            <a:avLst/>
          </a:prstGeom>
        </p:spPr>
      </p:pic>
      <p:sp>
        <p:nvSpPr>
          <p:cNvPr id="7" name="Rectangle 6"/>
          <p:cNvSpPr/>
          <p:nvPr/>
        </p:nvSpPr>
        <p:spPr>
          <a:xfrm>
            <a:off x="2099256" y="4202448"/>
            <a:ext cx="9710671" cy="2308324"/>
          </a:xfrm>
          <a:prstGeom prst="rect">
            <a:avLst/>
          </a:prstGeom>
        </p:spPr>
        <p:txBody>
          <a:bodyPr wrap="square">
            <a:spAutoFit/>
          </a:bodyPr>
          <a:lstStyle/>
          <a:p>
            <a:pPr algn="just"/>
            <a:r>
              <a:rPr lang="vi-VN" sz="2400">
                <a:solidFill>
                  <a:schemeClr val="bg1"/>
                </a:solidFill>
                <a:latin typeface="Calibri" panose="020F0502020204030204" pitchFamily="34" charset="0"/>
              </a:rPr>
              <a:t>Thay vì lưới kim loại, </a:t>
            </a:r>
            <a:r>
              <a:rPr lang="en-US" sz="2400">
                <a:solidFill>
                  <a:schemeClr val="bg1"/>
                </a:solidFill>
                <a:latin typeface="Calibri" panose="020F0502020204030204" pitchFamily="34" charset="0"/>
              </a:rPr>
              <a:t>nhà sản xuất sử dụng lưới tản nhiệt khẩu độ (Aperture Grill) </a:t>
            </a:r>
            <a:r>
              <a:rPr lang="en-US" sz="2400" smtClean="0">
                <a:solidFill>
                  <a:schemeClr val="bg1"/>
                </a:solidFill>
                <a:latin typeface="Calibri" panose="020F0502020204030204" pitchFamily="34" charset="0"/>
              </a:rPr>
              <a:t>- </a:t>
            </a:r>
            <a:r>
              <a:rPr lang="vi-VN" sz="2400">
                <a:solidFill>
                  <a:schemeClr val="bg1"/>
                </a:solidFill>
                <a:latin typeface="Calibri" panose="020F0502020204030204" pitchFamily="34" charset="0"/>
              </a:rPr>
              <a:t>Các dây dọc mịn </a:t>
            </a:r>
            <a:r>
              <a:rPr lang="en-US" sz="2400" smtClean="0">
                <a:solidFill>
                  <a:schemeClr val="bg1"/>
                </a:solidFill>
                <a:latin typeface="Calibri" panose="020F0502020204030204" pitchFamily="34" charset="0"/>
              </a:rPr>
              <a:t>nằm </a:t>
            </a:r>
            <a:r>
              <a:rPr lang="vi-VN" sz="2400" smtClean="0">
                <a:solidFill>
                  <a:schemeClr val="bg1"/>
                </a:solidFill>
                <a:latin typeface="Calibri" panose="020F0502020204030204" pitchFamily="34" charset="0"/>
              </a:rPr>
              <a:t>sau </a:t>
            </a:r>
            <a:r>
              <a:rPr lang="en-US" sz="2400" smtClean="0">
                <a:solidFill>
                  <a:schemeClr val="bg1"/>
                </a:solidFill>
                <a:latin typeface="Calibri" panose="020F0502020204030204" pitchFamily="34" charset="0"/>
              </a:rPr>
              <a:t>lớp </a:t>
            </a:r>
            <a:r>
              <a:rPr lang="vi-VN" sz="2400" smtClean="0">
                <a:solidFill>
                  <a:schemeClr val="bg1"/>
                </a:solidFill>
                <a:latin typeface="Calibri" panose="020F0502020204030204" pitchFamily="34" charset="0"/>
              </a:rPr>
              <a:t>kính </a:t>
            </a:r>
            <a:r>
              <a:rPr lang="vi-VN" sz="2400">
                <a:solidFill>
                  <a:schemeClr val="bg1"/>
                </a:solidFill>
                <a:latin typeface="Calibri" panose="020F0502020204030204" pitchFamily="34" charset="0"/>
              </a:rPr>
              <a:t>phía trước của màn hình hiển </a:t>
            </a:r>
            <a:r>
              <a:rPr lang="vi-VN" sz="2400" smtClean="0">
                <a:solidFill>
                  <a:schemeClr val="bg1"/>
                </a:solidFill>
                <a:latin typeface="Calibri" panose="020F0502020204030204" pitchFamily="34" charset="0"/>
              </a:rPr>
              <a:t>thị</a:t>
            </a:r>
            <a:r>
              <a:rPr lang="en-US" sz="2400" smtClean="0">
                <a:solidFill>
                  <a:schemeClr val="bg1"/>
                </a:solidFill>
                <a:latin typeface="Calibri" panose="020F0502020204030204" pitchFamily="34" charset="0"/>
              </a:rPr>
              <a:t>, có chức năng</a:t>
            </a:r>
            <a:r>
              <a:rPr lang="vi-VN" sz="2400" smtClean="0">
                <a:solidFill>
                  <a:schemeClr val="bg1"/>
                </a:solidFill>
                <a:latin typeface="Calibri" panose="020F0502020204030204" pitchFamily="34" charset="0"/>
              </a:rPr>
              <a:t> </a:t>
            </a:r>
            <a:r>
              <a:rPr lang="vi-VN" sz="2400">
                <a:solidFill>
                  <a:schemeClr val="bg1"/>
                </a:solidFill>
                <a:latin typeface="Calibri" panose="020F0502020204030204" pitchFamily="34" charset="0"/>
              </a:rPr>
              <a:t>tách các màu khác nhau của phốt pho thành </a:t>
            </a:r>
            <a:r>
              <a:rPr lang="vi-VN" sz="2400" smtClean="0">
                <a:solidFill>
                  <a:schemeClr val="bg1"/>
                </a:solidFill>
                <a:latin typeface="Calibri" panose="020F0502020204030204" pitchFamily="34" charset="0"/>
              </a:rPr>
              <a:t>dải</a:t>
            </a:r>
            <a:r>
              <a:rPr lang="en-US" sz="2400" smtClean="0">
                <a:solidFill>
                  <a:schemeClr val="bg1"/>
                </a:solidFill>
                <a:latin typeface="Calibri" panose="020F0502020204030204" pitchFamily="34" charset="0"/>
              </a:rPr>
              <a:t>. L</a:t>
            </a:r>
            <a:r>
              <a:rPr lang="vi-VN" sz="2400" smtClean="0">
                <a:solidFill>
                  <a:schemeClr val="bg1"/>
                </a:solidFill>
                <a:latin typeface="Calibri" panose="020F0502020204030204" pitchFamily="34" charset="0"/>
              </a:rPr>
              <a:t>oại </a:t>
            </a:r>
            <a:r>
              <a:rPr lang="vi-VN" sz="2400">
                <a:solidFill>
                  <a:schemeClr val="bg1"/>
                </a:solidFill>
                <a:latin typeface="Calibri" panose="020F0502020204030204" pitchFamily="34" charset="0"/>
              </a:rPr>
              <a:t>ống này sử dụng </a:t>
            </a:r>
            <a:r>
              <a:rPr lang="vi-VN" sz="2400" smtClean="0">
                <a:solidFill>
                  <a:schemeClr val="bg1"/>
                </a:solidFill>
                <a:latin typeface="Calibri" panose="020F0502020204030204" pitchFamily="34" charset="0"/>
              </a:rPr>
              <a:t>hàng </a:t>
            </a:r>
            <a:r>
              <a:rPr lang="vi-VN" sz="2400">
                <a:solidFill>
                  <a:schemeClr val="bg1"/>
                </a:solidFill>
                <a:latin typeface="Calibri" panose="020F0502020204030204" pitchFamily="34" charset="0"/>
              </a:rPr>
              <a:t>trăm dải kim loại mịn chạy dọc từ đỉnh bề mặt màn hình xuống phía dưới. Các dải này thực hiện chức năng tương tự như mặt nạ </a:t>
            </a:r>
            <a:r>
              <a:rPr lang="vi-VN" sz="2400" smtClean="0">
                <a:solidFill>
                  <a:schemeClr val="bg1"/>
                </a:solidFill>
                <a:latin typeface="Calibri" panose="020F0502020204030204" pitchFamily="34" charset="0"/>
              </a:rPr>
              <a:t>bóng</a:t>
            </a:r>
            <a:r>
              <a:rPr lang="en-US" sz="2400" smtClean="0">
                <a:solidFill>
                  <a:schemeClr val="bg1"/>
                </a:solidFill>
                <a:latin typeface="Calibri" panose="020F0502020204030204" pitchFamily="34" charset="0"/>
              </a:rPr>
              <a:t>, </a:t>
            </a:r>
            <a:r>
              <a:rPr lang="vi-VN" sz="2400" smtClean="0">
                <a:solidFill>
                  <a:schemeClr val="bg1"/>
                </a:solidFill>
                <a:latin typeface="Calibri" panose="020F0502020204030204" pitchFamily="34" charset="0"/>
              </a:rPr>
              <a:t>buộc </a:t>
            </a:r>
            <a:r>
              <a:rPr lang="vi-VN" sz="2400">
                <a:solidFill>
                  <a:schemeClr val="bg1"/>
                </a:solidFill>
                <a:latin typeface="Calibri" panose="020F0502020204030204" pitchFamily="34" charset="0"/>
              </a:rPr>
              <a:t>các chùm electron chỉ chiếu sáng các phần chính xác của màn </a:t>
            </a:r>
            <a:r>
              <a:rPr lang="vi-VN" sz="2400" smtClean="0">
                <a:solidFill>
                  <a:schemeClr val="bg1"/>
                </a:solidFill>
                <a:latin typeface="Calibri" panose="020F0502020204030204" pitchFamily="34" charset="0"/>
              </a:rPr>
              <a:t>hình</a:t>
            </a:r>
            <a:r>
              <a:rPr lang="en-US" sz="2400" smtClean="0">
                <a:solidFill>
                  <a:schemeClr val="bg1"/>
                </a:solidFill>
                <a:latin typeface="Calibri" panose="020F0502020204030204" pitchFamily="34" charset="0"/>
              </a:rPr>
              <a:t>.</a:t>
            </a:r>
            <a:endParaRPr lang="en-US" sz="2400">
              <a:solidFill>
                <a:schemeClr val="bg1"/>
              </a:solidFill>
              <a:latin typeface="Calibri" panose="020F0502020204030204" pitchFamily="34" charset="0"/>
            </a:endParaRPr>
          </a:p>
        </p:txBody>
      </p:sp>
    </p:spTree>
    <p:extLst>
      <p:ext uri="{BB962C8B-B14F-4D97-AF65-F5344CB8AC3E}">
        <p14:creationId xmlns:p14="http://schemas.microsoft.com/office/powerpoint/2010/main" val="19087661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72067"/>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Rectangle 23"/>
          <p:cNvSpPr/>
          <p:nvPr/>
        </p:nvSpPr>
        <p:spPr>
          <a:xfrm>
            <a:off x="0" y="0"/>
            <a:ext cx="12192000" cy="6858000"/>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Rectangle 23"/>
          <p:cNvSpPr/>
          <p:nvPr/>
        </p:nvSpPr>
        <p:spPr>
          <a:xfrm>
            <a:off x="-12896" y="3649675"/>
            <a:ext cx="12192000" cy="324915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Isosceles Triangle 25"/>
          <p:cNvSpPr/>
          <p:nvPr/>
        </p:nvSpPr>
        <p:spPr>
          <a:xfrm flipV="1">
            <a:off x="-12896" y="1234"/>
            <a:ext cx="6477864" cy="6856766"/>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2" name="Group 11"/>
          <p:cNvGrpSpPr/>
          <p:nvPr/>
        </p:nvGrpSpPr>
        <p:grpSpPr>
          <a:xfrm>
            <a:off x="9143999" y="4488893"/>
            <a:ext cx="2588455" cy="2138288"/>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3" name="Group 12"/>
          <p:cNvGrpSpPr/>
          <p:nvPr/>
        </p:nvGrpSpPr>
        <p:grpSpPr>
          <a:xfrm>
            <a:off x="2913083" y="4374623"/>
            <a:ext cx="2080113" cy="1626465"/>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7" name="Group 16"/>
          <p:cNvGrpSpPr/>
          <p:nvPr/>
        </p:nvGrpSpPr>
        <p:grpSpPr>
          <a:xfrm>
            <a:off x="1292492" y="588499"/>
            <a:ext cx="4228676" cy="30702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1" name="Rectangle 20"/>
          <p:cNvSpPr/>
          <p:nvPr/>
        </p:nvSpPr>
        <p:spPr>
          <a:xfrm>
            <a:off x="6307645" y="1998729"/>
            <a:ext cx="5860367" cy="1932146"/>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 fmla="*/ 281353 w 5537767"/>
              <a:gd name="connsiteY0" fmla="*/ 0 h 3221502"/>
              <a:gd name="connsiteX1" fmla="*/ 5537767 w 5537767"/>
              <a:gd name="connsiteY1" fmla="*/ 14068 h 3221502"/>
              <a:gd name="connsiteX2" fmla="*/ 5537767 w 5537767"/>
              <a:gd name="connsiteY2" fmla="*/ 3221502 h 3221502"/>
              <a:gd name="connsiteX3" fmla="*/ 0 w 5537767"/>
              <a:gd name="connsiteY3" fmla="*/ 3221502 h 3221502"/>
              <a:gd name="connsiteX4" fmla="*/ 281353 w 5537767"/>
              <a:gd name="connsiteY4" fmla="*/ 0 h 3221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Rectangle 21"/>
          <p:cNvSpPr/>
          <p:nvPr/>
        </p:nvSpPr>
        <p:spPr>
          <a:xfrm>
            <a:off x="0" y="1958763"/>
            <a:ext cx="6344528" cy="1972111"/>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 fmla="*/ 0 w 5844725"/>
              <a:gd name="connsiteY0" fmla="*/ 28136 h 3242605"/>
              <a:gd name="connsiteX1" fmla="*/ 5844725 w 5844725"/>
              <a:gd name="connsiteY1" fmla="*/ 0 h 3242605"/>
              <a:gd name="connsiteX2" fmla="*/ 5521168 w 5844725"/>
              <a:gd name="connsiteY2" fmla="*/ 3242605 h 3242605"/>
              <a:gd name="connsiteX3" fmla="*/ 0 w 5844725"/>
              <a:gd name="connsiteY3" fmla="*/ 3242605 h 3242605"/>
              <a:gd name="connsiteX4" fmla="*/ 0 w 5844725"/>
              <a:gd name="connsiteY4" fmla="*/ 28136 h 324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2" name="TextBox 31"/>
          <p:cNvSpPr txBox="1"/>
          <p:nvPr/>
        </p:nvSpPr>
        <p:spPr>
          <a:xfrm>
            <a:off x="3699" y="644074"/>
            <a:ext cx="5907615" cy="830997"/>
          </a:xfrm>
          <a:prstGeom prst="rect">
            <a:avLst/>
          </a:prstGeom>
          <a:noFill/>
        </p:spPr>
        <p:txBody>
          <a:bodyPr wrap="square" rtlCol="0">
            <a:spAutoFit/>
          </a:bodyPr>
          <a:lstStyle/>
          <a:p>
            <a:r>
              <a:rPr lang="en-US" sz="2400" smtClean="0">
                <a:latin typeface="Calibri" panose="020F0502020204030204" pitchFamily="34" charset="0"/>
              </a:rPr>
              <a:t>C</a:t>
            </a:r>
            <a:r>
              <a:rPr lang="vi-VN" sz="2400" smtClean="0">
                <a:latin typeface="Calibri" panose="020F0502020204030204" pitchFamily="34" charset="0"/>
              </a:rPr>
              <a:t>ho </a:t>
            </a:r>
            <a:r>
              <a:rPr lang="vi-VN" sz="2400">
                <a:latin typeface="Calibri" panose="020F0502020204030204" pitchFamily="34" charset="0"/>
              </a:rPr>
              <a:t>phép nhiều chùm electron đi </a:t>
            </a:r>
            <a:r>
              <a:rPr lang="vi-VN" sz="2400" smtClean="0">
                <a:latin typeface="Calibri" panose="020F0502020204030204" pitchFamily="34" charset="0"/>
              </a:rPr>
              <a:t>qua</a:t>
            </a:r>
            <a:r>
              <a:rPr lang="en-US" sz="2400" smtClean="0">
                <a:latin typeface="Calibri" panose="020F0502020204030204" pitchFamily="34" charset="0"/>
              </a:rPr>
              <a:t> lớp</a:t>
            </a:r>
            <a:r>
              <a:rPr lang="vi-VN" sz="2400" smtClean="0">
                <a:latin typeface="Calibri" panose="020F0502020204030204" pitchFamily="34" charset="0"/>
              </a:rPr>
              <a:t> </a:t>
            </a:r>
            <a:r>
              <a:rPr lang="vi-VN" sz="2400">
                <a:latin typeface="Calibri" panose="020F0502020204030204" pitchFamily="34" charset="0"/>
              </a:rPr>
              <a:t>photphor; </a:t>
            </a:r>
            <a:r>
              <a:rPr lang="en-US" sz="2400" smtClean="0">
                <a:latin typeface="Calibri" panose="020F0502020204030204" pitchFamily="34" charset="0"/>
              </a:rPr>
              <a:t>hình ảnh</a:t>
            </a:r>
            <a:r>
              <a:rPr lang="vi-VN" sz="2400" smtClean="0">
                <a:latin typeface="Calibri" panose="020F0502020204030204" pitchFamily="34" charset="0"/>
              </a:rPr>
              <a:t> sáng </a:t>
            </a:r>
            <a:r>
              <a:rPr lang="vi-VN" sz="2400">
                <a:latin typeface="Calibri" panose="020F0502020204030204" pitchFamily="34" charset="0"/>
              </a:rPr>
              <a:t>hơn và đẹp hơn.</a:t>
            </a:r>
            <a:endParaRPr lang="en-IN" sz="2400" dirty="0">
              <a:ea typeface="Roboto Light" panose="02000000000000000000" pitchFamily="2" charset="0"/>
              <a:cs typeface="Roboto Light" panose="02000000000000000000" pitchFamily="2" charset="0"/>
            </a:endParaRPr>
          </a:p>
        </p:txBody>
      </p:sp>
      <p:sp>
        <p:nvSpPr>
          <p:cNvPr id="39" name="TextBox 38"/>
          <p:cNvSpPr txBox="1"/>
          <p:nvPr/>
        </p:nvSpPr>
        <p:spPr>
          <a:xfrm>
            <a:off x="6891558" y="2013894"/>
            <a:ext cx="5300442" cy="1938992"/>
          </a:xfrm>
          <a:prstGeom prst="rect">
            <a:avLst/>
          </a:prstGeom>
          <a:noFill/>
        </p:spPr>
        <p:txBody>
          <a:bodyPr wrap="square" rtlCol="0">
            <a:spAutoFit/>
          </a:bodyPr>
          <a:lstStyle/>
          <a:p>
            <a:r>
              <a:rPr lang="vi-VN" sz="2400">
                <a:solidFill>
                  <a:prstClr val="black"/>
                </a:solidFill>
                <a:latin typeface="Calibri" panose="020F0502020204030204" pitchFamily="34" charset="0"/>
              </a:rPr>
              <a:t>Để khắc phục vấn đề này, một, hai hoặc ba dây ổn định mỏng được chạy theo chiều ngang trên màn </a:t>
            </a:r>
            <a:r>
              <a:rPr lang="vi-VN" sz="2400" smtClean="0">
                <a:solidFill>
                  <a:prstClr val="black"/>
                </a:solidFill>
                <a:latin typeface="Calibri" panose="020F0502020204030204" pitchFamily="34" charset="0"/>
              </a:rPr>
              <a:t>hình</a:t>
            </a:r>
            <a:r>
              <a:rPr lang="en-US" sz="2400">
                <a:solidFill>
                  <a:prstClr val="black"/>
                </a:solidFill>
                <a:latin typeface="Calibri" panose="020F0502020204030204" pitchFamily="34" charset="0"/>
              </a:rPr>
              <a:t> </a:t>
            </a:r>
            <a:r>
              <a:rPr lang="en-US" sz="2400" smtClean="0">
                <a:solidFill>
                  <a:prstClr val="black"/>
                </a:solidFill>
                <a:latin typeface="Calibri" panose="020F0502020204030204" pitchFamily="34" charset="0"/>
              </a:rPr>
              <a:t>nên có thể nhìn thấy các đường ngang mờ ảo trên màn hình</a:t>
            </a:r>
            <a:endParaRPr lang="en-IN" sz="2400" dirty="0">
              <a:solidFill>
                <a:prstClr val="white"/>
              </a:solidFill>
              <a:latin typeface="Calibri" panose="020F0502020204030204" pitchFamily="34" charset="0"/>
              <a:ea typeface="Roboto Light" panose="02000000000000000000" pitchFamily="2" charset="0"/>
              <a:cs typeface="Roboto Light" panose="02000000000000000000" pitchFamily="2" charset="0"/>
            </a:endParaRPr>
          </a:p>
        </p:txBody>
      </p:sp>
      <p:sp>
        <p:nvSpPr>
          <p:cNvPr id="33" name="TextBox 32"/>
          <p:cNvSpPr txBox="1"/>
          <p:nvPr/>
        </p:nvSpPr>
        <p:spPr>
          <a:xfrm>
            <a:off x="-1" y="-12046"/>
            <a:ext cx="6568225"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smtClean="0">
                <a:solidFill>
                  <a:prstClr val="white"/>
                </a:solidFill>
                <a:latin typeface="Calibri" panose="020F0502020204030204" pitchFamily="34" charset="0"/>
              </a:rPr>
              <a:t>Ưu điểm của </a:t>
            </a:r>
            <a:r>
              <a:rPr lang="en-US" sz="2400">
                <a:solidFill>
                  <a:schemeClr val="bg1"/>
                </a:solidFill>
                <a:latin typeface="Calibri" panose="020F0502020204030204" pitchFamily="34" charset="0"/>
              </a:rPr>
              <a:t>Aperture Grill</a:t>
            </a:r>
            <a:r>
              <a:rPr lang="en-US" sz="2400" smtClean="0">
                <a:solidFill>
                  <a:prstClr val="white"/>
                </a:solidFill>
                <a:latin typeface="Calibri" panose="020F0502020204030204" pitchFamily="34" charset="0"/>
              </a:rPr>
              <a:t> </a:t>
            </a:r>
            <a:endParaRPr lang="en-IN" sz="2400" dirty="0">
              <a:solidFill>
                <a:prstClr val="white"/>
              </a:solidFill>
              <a:ea typeface="Roboto Light" panose="02000000000000000000" pitchFamily="2" charset="0"/>
              <a:cs typeface="Roboto Light" panose="02000000000000000000" pitchFamily="2" charset="0"/>
            </a:endParaRPr>
          </a:p>
        </p:txBody>
      </p:sp>
      <p:sp>
        <p:nvSpPr>
          <p:cNvPr id="34" name="TextBox 33"/>
          <p:cNvSpPr txBox="1"/>
          <p:nvPr/>
        </p:nvSpPr>
        <p:spPr>
          <a:xfrm>
            <a:off x="7054649" y="0"/>
            <a:ext cx="51244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smtClean="0">
                <a:solidFill>
                  <a:prstClr val="white"/>
                </a:solidFill>
                <a:latin typeface="Calibri" panose="020F0502020204030204" pitchFamily="34" charset="0"/>
              </a:rPr>
              <a:t>Nhược điểm của </a:t>
            </a:r>
            <a:r>
              <a:rPr lang="en-US" sz="2400">
                <a:solidFill>
                  <a:schemeClr val="bg1"/>
                </a:solidFill>
                <a:latin typeface="Calibri" panose="020F0502020204030204" pitchFamily="34" charset="0"/>
              </a:rPr>
              <a:t>Aperture Grill</a:t>
            </a:r>
            <a:r>
              <a:rPr lang="en-US" sz="2400" smtClean="0">
                <a:solidFill>
                  <a:prstClr val="white"/>
                </a:solidFill>
                <a:latin typeface="Calibri" panose="020F0502020204030204" pitchFamily="34" charset="0"/>
              </a:rPr>
              <a:t> </a:t>
            </a:r>
            <a:endParaRPr lang="en-IN" sz="2400" dirty="0">
              <a:solidFill>
                <a:prstClr val="white"/>
              </a:solidFill>
              <a:ea typeface="Roboto Light" panose="02000000000000000000" pitchFamily="2" charset="0"/>
              <a:cs typeface="Roboto Light" panose="02000000000000000000" pitchFamily="2" charset="0"/>
            </a:endParaRPr>
          </a:p>
        </p:txBody>
      </p:sp>
      <p:sp>
        <p:nvSpPr>
          <p:cNvPr id="23" name="Rectangle 22"/>
          <p:cNvSpPr/>
          <p:nvPr/>
        </p:nvSpPr>
        <p:spPr>
          <a:xfrm>
            <a:off x="5422724" y="-7723"/>
            <a:ext cx="1714839" cy="687979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 fmla="*/ 0 w 970673"/>
              <a:gd name="connsiteY0" fmla="*/ 0 h 6858000"/>
              <a:gd name="connsiteX1" fmla="*/ 970673 w 970673"/>
              <a:gd name="connsiteY1" fmla="*/ 28136 h 6858000"/>
              <a:gd name="connsiteX2" fmla="*/ 351694 w 970673"/>
              <a:gd name="connsiteY2" fmla="*/ 6858000 h 6858000"/>
              <a:gd name="connsiteX3" fmla="*/ 0 w 970673"/>
              <a:gd name="connsiteY3" fmla="*/ 6858000 h 6858000"/>
              <a:gd name="connsiteX4" fmla="*/ 0 w 970673"/>
              <a:gd name="connsiteY4" fmla="*/ 0 h 6858000"/>
              <a:gd name="connsiteX0" fmla="*/ 604911 w 970673"/>
              <a:gd name="connsiteY0" fmla="*/ 0 h 6843932"/>
              <a:gd name="connsiteX1" fmla="*/ 970673 w 970673"/>
              <a:gd name="connsiteY1" fmla="*/ 14068 h 6843932"/>
              <a:gd name="connsiteX2" fmla="*/ 351694 w 970673"/>
              <a:gd name="connsiteY2" fmla="*/ 6843932 h 6843932"/>
              <a:gd name="connsiteX3" fmla="*/ 0 w 970673"/>
              <a:gd name="connsiteY3" fmla="*/ 6843932 h 6843932"/>
              <a:gd name="connsiteX4" fmla="*/ 604911 w 970673"/>
              <a:gd name="connsiteY4" fmla="*/ 0 h 6843932"/>
              <a:gd name="connsiteX0" fmla="*/ 604911 w 976649"/>
              <a:gd name="connsiteY0" fmla="*/ 3861 h 6847793"/>
              <a:gd name="connsiteX1" fmla="*/ 976649 w 976649"/>
              <a:gd name="connsiteY1" fmla="*/ 0 h 6847793"/>
              <a:gd name="connsiteX2" fmla="*/ 351694 w 976649"/>
              <a:gd name="connsiteY2" fmla="*/ 6847793 h 6847793"/>
              <a:gd name="connsiteX3" fmla="*/ 0 w 976649"/>
              <a:gd name="connsiteY3" fmla="*/ 6847793 h 6847793"/>
              <a:gd name="connsiteX4" fmla="*/ 604911 w 976649"/>
              <a:gd name="connsiteY4" fmla="*/ 3861 h 6847793"/>
              <a:gd name="connsiteX0" fmla="*/ 610888 w 976649"/>
              <a:gd name="connsiteY0" fmla="*/ 0 h 6861861"/>
              <a:gd name="connsiteX1" fmla="*/ 976649 w 976649"/>
              <a:gd name="connsiteY1" fmla="*/ 14068 h 6861861"/>
              <a:gd name="connsiteX2" fmla="*/ 351694 w 976649"/>
              <a:gd name="connsiteY2" fmla="*/ 6861861 h 6861861"/>
              <a:gd name="connsiteX3" fmla="*/ 0 w 976649"/>
              <a:gd name="connsiteY3" fmla="*/ 6861861 h 6861861"/>
              <a:gd name="connsiteX4" fmla="*/ 610888 w 976649"/>
              <a:gd name="connsiteY4" fmla="*/ 0 h 6861861"/>
              <a:gd name="connsiteX0" fmla="*/ 610888 w 976649"/>
              <a:gd name="connsiteY0" fmla="*/ 3861 h 6865722"/>
              <a:gd name="connsiteX1" fmla="*/ 976649 w 976649"/>
              <a:gd name="connsiteY1" fmla="*/ 0 h 6865722"/>
              <a:gd name="connsiteX2" fmla="*/ 351694 w 976649"/>
              <a:gd name="connsiteY2" fmla="*/ 6865722 h 6865722"/>
              <a:gd name="connsiteX3" fmla="*/ 0 w 976649"/>
              <a:gd name="connsiteY3" fmla="*/ 6865722 h 6865722"/>
              <a:gd name="connsiteX4" fmla="*/ 610888 w 976649"/>
              <a:gd name="connsiteY4" fmla="*/ 3861 h 686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TextBox 36"/>
          <p:cNvSpPr txBox="1"/>
          <p:nvPr/>
        </p:nvSpPr>
        <p:spPr>
          <a:xfrm>
            <a:off x="105189" y="2305257"/>
            <a:ext cx="5907615" cy="1200329"/>
          </a:xfrm>
          <a:prstGeom prst="rect">
            <a:avLst/>
          </a:prstGeom>
          <a:noFill/>
        </p:spPr>
        <p:txBody>
          <a:bodyPr wrap="square" rtlCol="0">
            <a:spAutoFit/>
          </a:bodyPr>
          <a:lstStyle/>
          <a:p>
            <a:r>
              <a:rPr lang="en-US" sz="2400">
                <a:solidFill>
                  <a:schemeClr val="bg1"/>
                </a:solidFill>
                <a:latin typeface="Calibri" panose="020F0502020204030204" pitchFamily="34" charset="0"/>
              </a:rPr>
              <a:t>Loại ống này phẳng theo chiều dọc dẫn đến màn hình phẳng = Giảm độ chói và ít biến dạng hình ảnh</a:t>
            </a:r>
            <a:endParaRPr lang="en-IN" sz="2400" dirty="0">
              <a:solidFill>
                <a:schemeClr val="bg1"/>
              </a:solidFill>
              <a:ea typeface="Roboto Light" panose="02000000000000000000" pitchFamily="2" charset="0"/>
              <a:cs typeface="Roboto Light" panose="02000000000000000000" pitchFamily="2" charset="0"/>
            </a:endParaRPr>
          </a:p>
        </p:txBody>
      </p:sp>
      <p:sp>
        <p:nvSpPr>
          <p:cNvPr id="41" name="TextBox 40"/>
          <p:cNvSpPr txBox="1"/>
          <p:nvPr/>
        </p:nvSpPr>
        <p:spPr>
          <a:xfrm>
            <a:off x="6991231" y="577953"/>
            <a:ext cx="5251289" cy="1200329"/>
          </a:xfrm>
          <a:prstGeom prst="rect">
            <a:avLst/>
          </a:prstGeom>
          <a:noFill/>
        </p:spPr>
        <p:txBody>
          <a:bodyPr wrap="square" rtlCol="0">
            <a:spAutoFit/>
          </a:bodyPr>
          <a:lstStyle/>
          <a:p>
            <a:r>
              <a:rPr lang="vi-VN" sz="2400">
                <a:latin typeface="Calibri" panose="020F0502020204030204" pitchFamily="34" charset="0"/>
              </a:rPr>
              <a:t>Các dải kim loại mỏng không </a:t>
            </a:r>
            <a:r>
              <a:rPr lang="vi-VN" sz="2400" smtClean="0">
                <a:latin typeface="Calibri" panose="020F0502020204030204" pitchFamily="34" charset="0"/>
              </a:rPr>
              <a:t>có </a:t>
            </a:r>
            <a:r>
              <a:rPr lang="en-US" sz="2400" smtClean="0">
                <a:latin typeface="Calibri" panose="020F0502020204030204" pitchFamily="34" charset="0"/>
              </a:rPr>
              <a:t>được đ</a:t>
            </a:r>
            <a:r>
              <a:rPr lang="vi-VN" sz="2400" smtClean="0">
                <a:latin typeface="Calibri" panose="020F0502020204030204" pitchFamily="34" charset="0"/>
              </a:rPr>
              <a:t>ộ </a:t>
            </a:r>
            <a:r>
              <a:rPr lang="vi-VN" sz="2400">
                <a:latin typeface="Calibri" panose="020F0502020204030204" pitchFamily="34" charset="0"/>
              </a:rPr>
              <a:t>ổn định vật lý </a:t>
            </a:r>
            <a:r>
              <a:rPr lang="vi-VN" sz="2400" smtClean="0">
                <a:latin typeface="Calibri" panose="020F0502020204030204" pitchFamily="34" charset="0"/>
              </a:rPr>
              <a:t>như mặt </a:t>
            </a:r>
            <a:r>
              <a:rPr lang="vi-VN" sz="2400">
                <a:latin typeface="Calibri" panose="020F0502020204030204" pitchFamily="34" charset="0"/>
              </a:rPr>
              <a:t>nạ </a:t>
            </a:r>
            <a:r>
              <a:rPr lang="vi-VN" sz="2400" smtClean="0">
                <a:latin typeface="Calibri" panose="020F0502020204030204" pitchFamily="34" charset="0"/>
              </a:rPr>
              <a:t>bóng. </a:t>
            </a:r>
            <a:r>
              <a:rPr lang="en-US" sz="2400" smtClean="0">
                <a:latin typeface="Calibri" panose="020F0502020204030204" pitchFamily="34" charset="0"/>
              </a:rPr>
              <a:t>Dẫn đến</a:t>
            </a:r>
            <a:r>
              <a:rPr lang="vi-VN" sz="2400" smtClean="0">
                <a:latin typeface="Calibri" panose="020F0502020204030204" pitchFamily="34" charset="0"/>
              </a:rPr>
              <a:t> </a:t>
            </a:r>
            <a:r>
              <a:rPr lang="vi-VN" sz="2400">
                <a:latin typeface="Calibri" panose="020F0502020204030204" pitchFamily="34" charset="0"/>
              </a:rPr>
              <a:t>các dải kim loại có thể </a:t>
            </a:r>
            <a:r>
              <a:rPr lang="en-US" sz="2400" smtClean="0">
                <a:latin typeface="Calibri" panose="020F0502020204030204" pitchFamily="34" charset="0"/>
              </a:rPr>
              <a:t>bị </a:t>
            </a:r>
            <a:r>
              <a:rPr lang="vi-VN" sz="2400" smtClean="0">
                <a:latin typeface="Calibri" panose="020F0502020204030204" pitchFamily="34" charset="0"/>
              </a:rPr>
              <a:t>rung</a:t>
            </a:r>
            <a:r>
              <a:rPr lang="vi-VN" sz="2400">
                <a:latin typeface="Calibri" panose="020F0502020204030204" pitchFamily="34" charset="0"/>
              </a:rPr>
              <a:t>.</a:t>
            </a:r>
            <a:endParaRPr lang="en-IN" sz="2400" dirty="0">
              <a:latin typeface="Calibri" panose="020F0502020204030204" pitchFamily="34" charset="0"/>
              <a:ea typeface="Roboto Light" panose="02000000000000000000" pitchFamily="2" charset="0"/>
              <a:cs typeface="Roboto Light" panose="02000000000000000000" pitchFamily="2" charset="0"/>
            </a:endParaRPr>
          </a:p>
        </p:txBody>
      </p:sp>
      <p:pic>
        <p:nvPicPr>
          <p:cNvPr id="42" name="Picture 5" descr="compare_monitor_2"/>
          <p:cNvPicPr>
            <a:picLocks noChangeAspect="1" noChangeArrowheads="1"/>
          </p:cNvPicPr>
          <p:nvPr/>
        </p:nvPicPr>
        <p:blipFill>
          <a:blip r:embed="rId3">
            <a:extLst>
              <a:ext uri="{28A0092B-C50C-407E-A947-70E740481C1C}">
                <a14:useLocalDpi xmlns:a14="http://schemas.microsoft.com/office/drawing/2010/main" val="0"/>
              </a:ext>
            </a:extLst>
          </a:blip>
          <a:srcRect t="9131"/>
          <a:stretch>
            <a:fillRect/>
          </a:stretch>
        </p:blipFill>
        <p:spPr bwMode="auto">
          <a:xfrm>
            <a:off x="-2" y="3915377"/>
            <a:ext cx="12168014" cy="29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403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20000"/>
                <a:lumOff val="80000"/>
              </a:schemeClr>
            </a:gs>
            <a:gs pos="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3"/>
          <p:cNvSpPr txBox="1"/>
          <p:nvPr/>
        </p:nvSpPr>
        <p:spPr>
          <a:xfrm>
            <a:off x="-1" y="-12046"/>
            <a:ext cx="12192001"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smtClean="0">
                <a:solidFill>
                  <a:prstClr val="white"/>
                </a:solidFill>
                <a:latin typeface="Calibri" panose="020F0502020204030204" pitchFamily="34" charset="0"/>
              </a:rPr>
              <a:t>Các yếu tố ảnh hưởng đến chất lượng của màn hình CRT</a:t>
            </a:r>
            <a:endParaRPr lang="en-IN" sz="2400" dirty="0">
              <a:solidFill>
                <a:prstClr val="white"/>
              </a:solidFill>
              <a:ea typeface="Roboto Light" panose="02000000000000000000" pitchFamily="2" charset="0"/>
              <a:cs typeface="Roboto Light" panose="02000000000000000000" pitchFamily="2" charset="0"/>
            </a:endParaRPr>
          </a:p>
        </p:txBody>
      </p:sp>
      <p:sp>
        <p:nvSpPr>
          <p:cNvPr id="2" name="Rectangle 1"/>
          <p:cNvSpPr/>
          <p:nvPr/>
        </p:nvSpPr>
        <p:spPr>
          <a:xfrm>
            <a:off x="252547" y="576619"/>
            <a:ext cx="11686904" cy="6093976"/>
          </a:xfrm>
          <a:prstGeom prst="rect">
            <a:avLst/>
          </a:prstGeom>
        </p:spPr>
        <p:txBody>
          <a:bodyPr wrap="square">
            <a:spAutoFit/>
          </a:bodyPr>
          <a:lstStyle/>
          <a:p>
            <a:pPr marL="457200" indent="-457200">
              <a:lnSpc>
                <a:spcPct val="150000"/>
              </a:lnSpc>
              <a:buFont typeface="Wingdings" panose="05000000000000000000" pitchFamily="2" charset="2"/>
              <a:buChar char="§"/>
            </a:pPr>
            <a:r>
              <a:rPr lang="en-US" sz="2600">
                <a:latin typeface="Calibri (Body)"/>
              </a:rPr>
              <a:t>Phụ thuộc phần lớn vào độ phân </a:t>
            </a:r>
            <a:r>
              <a:rPr lang="en-US" sz="2600" smtClean="0">
                <a:latin typeface="Calibri (Body)"/>
              </a:rPr>
              <a:t>giải (</a:t>
            </a:r>
            <a:r>
              <a:rPr lang="en-US" altLang="en-US" sz="2600">
                <a:solidFill>
                  <a:srgbClr val="CC0000"/>
                </a:solidFill>
                <a:latin typeface="Calibri (Body)"/>
              </a:rPr>
              <a:t>resolution</a:t>
            </a:r>
            <a:r>
              <a:rPr lang="en-US" sz="2600" smtClean="0">
                <a:latin typeface="Calibri (Body)"/>
              </a:rPr>
              <a:t>), </a:t>
            </a:r>
            <a:r>
              <a:rPr lang="en-US" sz="2600">
                <a:latin typeface="Calibri (Body)"/>
              </a:rPr>
              <a:t>cường độ </a:t>
            </a:r>
            <a:r>
              <a:rPr lang="en-US" sz="2600" smtClean="0">
                <a:latin typeface="Calibri (Body)"/>
              </a:rPr>
              <a:t>điểm (</a:t>
            </a:r>
            <a:r>
              <a:rPr lang="en-US" altLang="en-US" sz="2600">
                <a:solidFill>
                  <a:srgbClr val="CC0000"/>
                </a:solidFill>
                <a:latin typeface="Calibri (Body)"/>
              </a:rPr>
              <a:t>dot pitch</a:t>
            </a:r>
            <a:r>
              <a:rPr lang="en-US" sz="2600" smtClean="0">
                <a:latin typeface="Calibri (Body)"/>
              </a:rPr>
              <a:t>) </a:t>
            </a:r>
            <a:r>
              <a:rPr lang="en-US" sz="2600">
                <a:latin typeface="Calibri (Body)"/>
              </a:rPr>
              <a:t>và tốc độ làm </a:t>
            </a:r>
            <a:r>
              <a:rPr lang="en-US" sz="2600" smtClean="0">
                <a:latin typeface="Calibri (Body)"/>
              </a:rPr>
              <a:t>mới (</a:t>
            </a:r>
            <a:r>
              <a:rPr lang="en-US" altLang="en-US" sz="2600">
                <a:solidFill>
                  <a:srgbClr val="CC0000"/>
                </a:solidFill>
                <a:latin typeface="Calibri (Body)"/>
              </a:rPr>
              <a:t>refresh rate</a:t>
            </a:r>
            <a:r>
              <a:rPr lang="en-US" sz="2600" smtClean="0">
                <a:latin typeface="Calibri (Body)"/>
              </a:rPr>
              <a:t>)</a:t>
            </a:r>
            <a:endParaRPr lang="en-US" sz="2600">
              <a:latin typeface="Calibri (Body)"/>
            </a:endParaRPr>
          </a:p>
          <a:p>
            <a:pPr marL="457200" indent="-457200">
              <a:lnSpc>
                <a:spcPct val="150000"/>
              </a:lnSpc>
              <a:buFont typeface="Wingdings" panose="05000000000000000000" pitchFamily="2" charset="2"/>
              <a:buChar char="§"/>
            </a:pPr>
            <a:r>
              <a:rPr lang="en-US" sz="2600">
                <a:latin typeface="Calibri (Body)"/>
              </a:rPr>
              <a:t>Độ phân giải mô tả độ sắc </a:t>
            </a:r>
            <a:r>
              <a:rPr lang="en-US" sz="2600" smtClean="0">
                <a:latin typeface="Calibri (Body)"/>
              </a:rPr>
              <a:t>và </a:t>
            </a:r>
            <a:r>
              <a:rPr lang="en-US" sz="2600">
                <a:latin typeface="Calibri (Body)"/>
              </a:rPr>
              <a:t>độ sắc nét của hình ảnh</a:t>
            </a:r>
          </a:p>
          <a:p>
            <a:pPr marL="457200" indent="-457200">
              <a:lnSpc>
                <a:spcPct val="150000"/>
              </a:lnSpc>
              <a:buFont typeface="Wingdings" panose="05000000000000000000" pitchFamily="2" charset="2"/>
              <a:buChar char="§"/>
            </a:pPr>
            <a:r>
              <a:rPr lang="en-US" sz="2600">
                <a:latin typeface="Calibri (Body)"/>
              </a:rPr>
              <a:t>Các nhà sản xuất </a:t>
            </a:r>
            <a:r>
              <a:rPr lang="en-US" sz="2600" smtClean="0">
                <a:latin typeface="Calibri (Body)"/>
              </a:rPr>
              <a:t>chia độ </a:t>
            </a:r>
            <a:r>
              <a:rPr lang="en-US" sz="2600">
                <a:latin typeface="Calibri (Body)"/>
              </a:rPr>
              <a:t>phân giải của màn hình theo </a:t>
            </a:r>
            <a:r>
              <a:rPr lang="en-US" sz="2600" smtClean="0">
                <a:latin typeface="Calibri (Body)"/>
              </a:rPr>
              <a:t>pixel.</a:t>
            </a:r>
          </a:p>
          <a:p>
            <a:pPr marL="457200" indent="-457200">
              <a:lnSpc>
                <a:spcPct val="150000"/>
              </a:lnSpc>
              <a:buFont typeface="Wingdings" panose="05000000000000000000" pitchFamily="2" charset="2"/>
              <a:buChar char="§"/>
            </a:pPr>
            <a:r>
              <a:rPr lang="en-US" sz="2600" smtClean="0">
                <a:latin typeface="Calibri (Body)"/>
              </a:rPr>
              <a:t>Một </a:t>
            </a:r>
            <a:r>
              <a:rPr lang="en-US" sz="2600">
                <a:latin typeface="Calibri (Body)"/>
              </a:rPr>
              <a:t>pixel </a:t>
            </a:r>
            <a:r>
              <a:rPr lang="en-US" sz="2600" smtClean="0">
                <a:latin typeface="Calibri (Body)"/>
              </a:rPr>
              <a:t>(picture element) </a:t>
            </a:r>
            <a:r>
              <a:rPr lang="en-US" sz="2600">
                <a:latin typeface="Calibri (Body)"/>
              </a:rPr>
              <a:t>là một điểm duy nhất trong hình ảnh điện tử</a:t>
            </a:r>
          </a:p>
          <a:p>
            <a:pPr marL="457200" indent="-457200">
              <a:lnSpc>
                <a:spcPct val="150000"/>
              </a:lnSpc>
              <a:buFont typeface="Wingdings" panose="05000000000000000000" pitchFamily="2" charset="2"/>
              <a:buChar char="§"/>
            </a:pPr>
            <a:r>
              <a:rPr lang="en-US" sz="2600">
                <a:latin typeface="Calibri (Body)"/>
              </a:rPr>
              <a:t>Một pixel là </a:t>
            </a:r>
            <a:r>
              <a:rPr lang="en-US" sz="2600" smtClean="0">
                <a:latin typeface="Calibri (Body)"/>
              </a:rPr>
              <a:t>đơn vị đo nhỏ </a:t>
            </a:r>
            <a:r>
              <a:rPr lang="en-US" sz="2600">
                <a:latin typeface="Calibri (Body)"/>
              </a:rPr>
              <a:t>nhất trong một hình ảnh điện </a:t>
            </a:r>
            <a:r>
              <a:rPr lang="en-US" sz="2600" smtClean="0">
                <a:latin typeface="Calibri (Body)"/>
              </a:rPr>
              <a:t>tử</a:t>
            </a:r>
          </a:p>
          <a:p>
            <a:pPr marL="457200" indent="-457200">
              <a:lnSpc>
                <a:spcPct val="150000"/>
              </a:lnSpc>
              <a:buFont typeface="Wingdings" panose="05000000000000000000" pitchFamily="2" charset="2"/>
              <a:buChar char="§"/>
            </a:pPr>
            <a:r>
              <a:rPr lang="en-US" sz="2600" smtClean="0">
                <a:latin typeface="Calibri (Body)"/>
              </a:rPr>
              <a:t>Thiết lập </a:t>
            </a:r>
            <a:r>
              <a:rPr lang="vi-VN" sz="2600" smtClean="0">
                <a:latin typeface="Calibri (Body)"/>
              </a:rPr>
              <a:t>màn </a:t>
            </a:r>
            <a:r>
              <a:rPr lang="vi-VN" sz="2600">
                <a:latin typeface="Calibri (Body)"/>
              </a:rPr>
              <a:t>hình </a:t>
            </a:r>
            <a:r>
              <a:rPr lang="vi-VN" sz="2600" smtClean="0">
                <a:latin typeface="Calibri (Body)"/>
              </a:rPr>
              <a:t>hiển </a:t>
            </a:r>
            <a:r>
              <a:rPr lang="vi-VN" sz="2600">
                <a:latin typeface="Calibri (Body)"/>
              </a:rPr>
              <a:t>thị </a:t>
            </a:r>
            <a:r>
              <a:rPr lang="en-US" sz="2600" smtClean="0">
                <a:latin typeface="Calibri (Body)"/>
              </a:rPr>
              <a:t>ở </a:t>
            </a:r>
            <a:r>
              <a:rPr lang="vi-VN" sz="2600" smtClean="0">
                <a:latin typeface="Calibri (Body)"/>
              </a:rPr>
              <a:t>độ </a:t>
            </a:r>
            <a:r>
              <a:rPr lang="vi-VN" sz="2600">
                <a:latin typeface="Calibri (Body)"/>
              </a:rPr>
              <a:t>phân giải cao hơn sẽ sử dụng số lượng pixel lớn hơn và do đó </a:t>
            </a:r>
            <a:r>
              <a:rPr lang="vi-VN" sz="2600" smtClean="0">
                <a:latin typeface="Calibri (Body)"/>
              </a:rPr>
              <a:t>hình ảnh</a:t>
            </a:r>
            <a:r>
              <a:rPr lang="en-US" sz="2600" smtClean="0">
                <a:latin typeface="Calibri (Body)"/>
              </a:rPr>
              <a:t> trông</a:t>
            </a:r>
            <a:r>
              <a:rPr lang="vi-VN" sz="2600" smtClean="0">
                <a:latin typeface="Calibri (Body)"/>
              </a:rPr>
              <a:t> </a:t>
            </a:r>
            <a:r>
              <a:rPr lang="vi-VN" sz="2600">
                <a:latin typeface="Calibri (Body)"/>
              </a:rPr>
              <a:t>mượt mà hơn</a:t>
            </a:r>
          </a:p>
          <a:p>
            <a:pPr marL="457200" indent="-457200">
              <a:lnSpc>
                <a:spcPct val="150000"/>
              </a:lnSpc>
              <a:buFont typeface="Wingdings" panose="05000000000000000000" pitchFamily="2" charset="2"/>
              <a:buChar char="§"/>
            </a:pPr>
            <a:r>
              <a:rPr lang="vi-VN" sz="2600">
                <a:latin typeface="Calibri (Body)"/>
              </a:rPr>
              <a:t>Màn hình lớn hơn thường </a:t>
            </a:r>
            <a:r>
              <a:rPr lang="en-US" sz="2600" smtClean="0">
                <a:latin typeface="Calibri (Body)"/>
              </a:rPr>
              <a:t>hiển thị hình ảnh </a:t>
            </a:r>
            <a:r>
              <a:rPr lang="vi-VN" sz="2600" smtClean="0">
                <a:latin typeface="Calibri (Body)"/>
              </a:rPr>
              <a:t>tốt </a:t>
            </a:r>
            <a:r>
              <a:rPr lang="vi-VN" sz="2600">
                <a:latin typeface="Calibri (Body)"/>
              </a:rPr>
              <a:t>nhất ở độ phân giải cao hơn và màn hình nhỏ </a:t>
            </a:r>
            <a:r>
              <a:rPr lang="vi-VN" sz="2600" smtClean="0">
                <a:latin typeface="Calibri (Body)"/>
              </a:rPr>
              <a:t>hơn </a:t>
            </a:r>
            <a:r>
              <a:rPr lang="en-US" sz="2600" smtClean="0">
                <a:latin typeface="Calibri (Body)"/>
              </a:rPr>
              <a:t>thì ngược lại.</a:t>
            </a:r>
            <a:endParaRPr lang="en-US" sz="2600">
              <a:latin typeface="Calibri (Body)"/>
            </a:endParaRPr>
          </a:p>
        </p:txBody>
      </p:sp>
    </p:spTree>
    <p:extLst>
      <p:ext uri="{BB962C8B-B14F-4D97-AF65-F5344CB8AC3E}">
        <p14:creationId xmlns:p14="http://schemas.microsoft.com/office/powerpoint/2010/main" val="269927502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026" name="Picture 2" descr="https://upload.wikimedia.org/wikipedia/commons/thumb/6/69/CRT_mask_types_en-de.svg/290px-CRT_mask_types_en-d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31" y="853649"/>
            <a:ext cx="4713668" cy="17350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3031" y="140209"/>
            <a:ext cx="4462737" cy="523220"/>
          </a:xfrm>
          <a:prstGeom prst="rect">
            <a:avLst/>
          </a:prstGeom>
          <a:noFill/>
        </p:spPr>
        <p:txBody>
          <a:bodyPr wrap="square" rtlCol="0">
            <a:spAutoFit/>
          </a:bodyPr>
          <a:lstStyle/>
          <a:p>
            <a:r>
              <a:rPr lang="en-US" sz="2800" b="1">
                <a:ln w="12700">
                  <a:solidFill>
                    <a:schemeClr val="accent5"/>
                  </a:solidFill>
                  <a:prstDash val="solid"/>
                </a:ln>
                <a:pattFill prst="ltDnDiag">
                  <a:fgClr>
                    <a:schemeClr val="accent5">
                      <a:lumMod val="60000"/>
                      <a:lumOff val="40000"/>
                    </a:schemeClr>
                  </a:fgClr>
                  <a:bgClr>
                    <a:schemeClr val="bg1"/>
                  </a:bgClr>
                </a:pattFill>
              </a:rPr>
              <a:t>C</a:t>
            </a:r>
            <a:r>
              <a:rPr lang="en-US" sz="2800" b="1" smtClean="0">
                <a:ln w="12700">
                  <a:solidFill>
                    <a:schemeClr val="accent5"/>
                  </a:solidFill>
                  <a:prstDash val="solid"/>
                </a:ln>
                <a:pattFill prst="ltDnDiag">
                  <a:fgClr>
                    <a:schemeClr val="accent5">
                      <a:lumMod val="60000"/>
                      <a:lumOff val="40000"/>
                    </a:schemeClr>
                  </a:fgClr>
                  <a:bgClr>
                    <a:schemeClr val="bg1"/>
                  </a:bgClr>
                </a:pattFill>
              </a:rPr>
              <a:t>ường </a:t>
            </a:r>
            <a:r>
              <a:rPr lang="en-US" sz="2800" b="1">
                <a:ln w="12700">
                  <a:solidFill>
                    <a:schemeClr val="accent5"/>
                  </a:solidFill>
                  <a:prstDash val="solid"/>
                </a:ln>
                <a:pattFill prst="ltDnDiag">
                  <a:fgClr>
                    <a:schemeClr val="accent5">
                      <a:lumMod val="60000"/>
                      <a:lumOff val="40000"/>
                    </a:schemeClr>
                  </a:fgClr>
                  <a:bgClr>
                    <a:schemeClr val="bg1"/>
                  </a:bgClr>
                </a:pattFill>
              </a:rPr>
              <a:t>độ điểm </a:t>
            </a:r>
            <a:r>
              <a:rPr lang="en-US" sz="2800" b="1" smtClean="0">
                <a:ln w="12700">
                  <a:solidFill>
                    <a:schemeClr val="accent5"/>
                  </a:solidFill>
                  <a:prstDash val="solid"/>
                </a:ln>
                <a:pattFill prst="ltDnDiag">
                  <a:fgClr>
                    <a:schemeClr val="accent5">
                      <a:lumMod val="60000"/>
                      <a:lumOff val="40000"/>
                    </a:schemeClr>
                  </a:fgClr>
                  <a:bgClr>
                    <a:schemeClr val="bg1"/>
                  </a:bgClr>
                </a:pattFill>
              </a:rPr>
              <a:t>- Dot Pitch</a:t>
            </a:r>
            <a:endParaRPr lang="en-IN" sz="2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2" name="Rectangle 1"/>
          <p:cNvSpPr/>
          <p:nvPr/>
        </p:nvSpPr>
        <p:spPr>
          <a:xfrm>
            <a:off x="103031" y="2778873"/>
            <a:ext cx="4713668" cy="3046988"/>
          </a:xfrm>
          <a:prstGeom prst="rect">
            <a:avLst/>
          </a:prstGeom>
        </p:spPr>
        <p:txBody>
          <a:bodyPr wrap="square">
            <a:spAutoFit/>
          </a:bodyPr>
          <a:lstStyle/>
          <a:p>
            <a:pPr marL="342900" indent="-342900">
              <a:buFont typeface="Wingdings" panose="05000000000000000000" pitchFamily="2" charset="2"/>
              <a:buChar char="q"/>
            </a:pPr>
            <a:r>
              <a:rPr lang="en-US" sz="2400">
                <a:solidFill>
                  <a:schemeClr val="bg1"/>
                </a:solidFill>
              </a:rPr>
              <a:t>Khoảng cách giữa các bộ liền kề của các chấm </a:t>
            </a:r>
            <a:r>
              <a:rPr lang="en-US" sz="2400" smtClean="0">
                <a:solidFill>
                  <a:schemeClr val="bg1"/>
                </a:solidFill>
              </a:rPr>
              <a:t>đỏ (R), lục (G) </a:t>
            </a:r>
            <a:r>
              <a:rPr lang="en-US" sz="2400">
                <a:solidFill>
                  <a:schemeClr val="bg1"/>
                </a:solidFill>
              </a:rPr>
              <a:t>và </a:t>
            </a:r>
            <a:r>
              <a:rPr lang="en-US" sz="2400" smtClean="0">
                <a:solidFill>
                  <a:schemeClr val="bg1"/>
                </a:solidFill>
              </a:rPr>
              <a:t>lam (B).</a:t>
            </a:r>
            <a:endParaRPr lang="en-US" sz="2400">
              <a:solidFill>
                <a:schemeClr val="bg1"/>
              </a:solidFill>
            </a:endParaRPr>
          </a:p>
          <a:p>
            <a:pPr marL="342900" indent="-342900">
              <a:buFont typeface="Wingdings" panose="05000000000000000000" pitchFamily="2" charset="2"/>
              <a:buChar char="q"/>
            </a:pPr>
            <a:r>
              <a:rPr lang="en-US" sz="2400" smtClean="0">
                <a:solidFill>
                  <a:schemeClr val="bg1"/>
                </a:solidFill>
              </a:rPr>
              <a:t>Cường độ điểm của </a:t>
            </a:r>
            <a:r>
              <a:rPr lang="en-US" sz="2400">
                <a:solidFill>
                  <a:schemeClr val="bg1"/>
                </a:solidFill>
              </a:rPr>
              <a:t>màn hình cho biết mức độ </a:t>
            </a:r>
            <a:r>
              <a:rPr lang="en-US" sz="2400" smtClean="0">
                <a:solidFill>
                  <a:schemeClr val="bg1"/>
                </a:solidFill>
              </a:rPr>
              <a:t>của </a:t>
            </a:r>
            <a:r>
              <a:rPr lang="en-US" sz="2400">
                <a:solidFill>
                  <a:schemeClr val="bg1"/>
                </a:solidFill>
              </a:rPr>
              <a:t>các chấm tạo nên hình ảnh.</a:t>
            </a:r>
          </a:p>
          <a:p>
            <a:pPr marL="342900" indent="-342900">
              <a:buFont typeface="Wingdings" panose="05000000000000000000" pitchFamily="2" charset="2"/>
              <a:buChar char="q"/>
            </a:pPr>
            <a:r>
              <a:rPr lang="en-US" sz="2400" smtClean="0">
                <a:solidFill>
                  <a:schemeClr val="bg1"/>
                </a:solidFill>
              </a:rPr>
              <a:t>Cường độ điểm càng </a:t>
            </a:r>
            <a:r>
              <a:rPr lang="en-US" sz="2400">
                <a:solidFill>
                  <a:schemeClr val="bg1"/>
                </a:solidFill>
              </a:rPr>
              <a:t>nhỏ, hình ảnh càng sắc nét và chi tiết.</a:t>
            </a:r>
          </a:p>
        </p:txBody>
      </p:sp>
      <p:graphicFrame>
        <p:nvGraphicFramePr>
          <p:cNvPr id="3" name="Table 2"/>
          <p:cNvGraphicFramePr>
            <a:graphicFrameLocks noGrp="1"/>
          </p:cNvGraphicFramePr>
          <p:nvPr>
            <p:extLst>
              <p:ext uri="{D42A27DB-BD31-4B8C-83A1-F6EECF244321}">
                <p14:modId xmlns:p14="http://schemas.microsoft.com/office/powerpoint/2010/main" val="2957581844"/>
              </p:ext>
            </p:extLst>
          </p:nvPr>
        </p:nvGraphicFramePr>
        <p:xfrm>
          <a:off x="4816698" y="140209"/>
          <a:ext cx="7186410" cy="6655423"/>
        </p:xfrm>
        <a:graphic>
          <a:graphicData uri="http://schemas.openxmlformats.org/drawingml/2006/table">
            <a:tbl>
              <a:tblPr/>
              <a:tblGrid>
                <a:gridCol w="1437282"/>
                <a:gridCol w="1437282"/>
                <a:gridCol w="1437282"/>
                <a:gridCol w="1437282"/>
                <a:gridCol w="1437282"/>
              </a:tblGrid>
              <a:tr h="199134">
                <a:tc>
                  <a:txBody>
                    <a:bodyPr/>
                    <a:lstStyle/>
                    <a:p>
                      <a:pPr algn="ctr"/>
                      <a:r>
                        <a:rPr lang="en-US" sz="1100" u="none" strike="noStrike">
                          <a:solidFill>
                            <a:srgbClr val="0B0080"/>
                          </a:solidFill>
                          <a:effectLst/>
                          <a:hlinkClick r:id="rId3" tooltip="Computer display standard"/>
                        </a:rPr>
                        <a:t>Resolution Display</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a:effectLst/>
                        </a:rPr>
                        <a:t>Megapixel</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a:effectLst/>
                        </a:rPr>
                        <a:t>Screen Size</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a:effectLst/>
                        </a:rPr>
                        <a:t>Pixel pitch (mm)</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100" u="none" strike="noStrike">
                          <a:solidFill>
                            <a:srgbClr val="0B0080"/>
                          </a:solidFill>
                          <a:effectLst/>
                          <a:hlinkClick r:id="rId4" tooltip="Pixel"/>
                        </a:rPr>
                        <a:t>Pixels</a:t>
                      </a:r>
                      <a:r>
                        <a:rPr lang="en-US" sz="1100">
                          <a:effectLst/>
                        </a:rPr>
                        <a:t> per inch</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r h="199134">
                <a:tc>
                  <a:txBody>
                    <a:bodyPr/>
                    <a:lstStyle/>
                    <a:p>
                      <a:pPr algn="l"/>
                      <a:r>
                        <a:rPr lang="en-US" sz="1100">
                          <a:effectLst/>
                        </a:rPr>
                        <a:t>1024×768 (</a:t>
                      </a:r>
                      <a:r>
                        <a:rPr lang="en-US" sz="1100" u="none" strike="noStrike">
                          <a:solidFill>
                            <a:srgbClr val="0B0080"/>
                          </a:solidFill>
                          <a:effectLst/>
                          <a:hlinkClick r:id="rId5" tooltip="EXtended Graphics Array"/>
                        </a:rPr>
                        <a:t>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0.78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0.297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85.5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a:txBody>
                    <a:bodyPr/>
                    <a:lstStyle/>
                    <a:p>
                      <a:pPr algn="l"/>
                      <a:r>
                        <a:rPr lang="en-US" sz="1100">
                          <a:effectLst/>
                        </a:rPr>
                        <a:t>1280×768 (</a:t>
                      </a:r>
                      <a:r>
                        <a:rPr lang="en-US" sz="1100" u="none" strike="noStrike">
                          <a:solidFill>
                            <a:srgbClr val="A55858"/>
                          </a:solidFill>
                          <a:effectLst/>
                          <a:hlinkClick r:id="rId6" tooltip="Wide Extended Graphics Array (page does not exist)"/>
                        </a:rPr>
                        <a:t>WXGA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0.98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15.4</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0.262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96.9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2">
                  <a:txBody>
                    <a:bodyPr/>
                    <a:lstStyle/>
                    <a:p>
                      <a:pPr algn="l"/>
                      <a:r>
                        <a:rPr lang="en-US" sz="1100">
                          <a:effectLst/>
                        </a:rPr>
                        <a:t>1280×800 (WXGA)</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1100">
                          <a:effectLst/>
                        </a:rPr>
                        <a:t>1.01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15.4</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0.259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98.0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b="1">
                          <a:effectLst/>
                        </a:rPr>
                        <a:t>17</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0.286</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88.8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3">
                  <a:txBody>
                    <a:bodyPr/>
                    <a:lstStyle/>
                    <a:p>
                      <a:pPr algn="l"/>
                      <a:r>
                        <a:rPr lang="en-US" sz="1100">
                          <a:effectLst/>
                        </a:rPr>
                        <a:t>1280×1024 (</a:t>
                      </a:r>
                      <a:r>
                        <a:rPr lang="en-US" sz="1100" u="none" strike="noStrike">
                          <a:solidFill>
                            <a:srgbClr val="0B0080"/>
                          </a:solidFill>
                          <a:effectLst/>
                          <a:hlinkClick r:id="rId7" tooltip="SXGA"/>
                        </a:rPr>
                        <a:t>SXGA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3">
                  <a:txBody>
                    <a:bodyPr/>
                    <a:lstStyle/>
                    <a:p>
                      <a:r>
                        <a:rPr lang="en-US" sz="1100">
                          <a:effectLst/>
                        </a:rPr>
                        <a:t>1.31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17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0.264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96.2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18.1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0.280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90.7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19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0.294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86.3</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3">
                  <a:txBody>
                    <a:bodyPr/>
                    <a:lstStyle/>
                    <a:p>
                      <a:pPr algn="l"/>
                      <a:r>
                        <a:rPr lang="en-US" sz="1100">
                          <a:effectLst/>
                        </a:rPr>
                        <a:t>1440×900 (</a:t>
                      </a:r>
                      <a:r>
                        <a:rPr lang="en-US" sz="1100" u="none" strike="noStrike">
                          <a:solidFill>
                            <a:srgbClr val="A55858"/>
                          </a:solidFill>
                          <a:effectLst/>
                          <a:hlinkClick r:id="rId6" tooltip="Wide Extended Graphics Array (page does not exist)"/>
                        </a:rPr>
                        <a:t>WXGA+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3">
                  <a:txBody>
                    <a:bodyPr/>
                    <a:lstStyle/>
                    <a:p>
                      <a:r>
                        <a:rPr lang="en-US" sz="1100">
                          <a:effectLst/>
                        </a:rPr>
                        <a:t>1.29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15.4</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0.230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110.4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b="1">
                          <a:effectLst/>
                        </a:rPr>
                        <a:t>17</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0.254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100.0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19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0.285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89.1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2">
                  <a:txBody>
                    <a:bodyPr/>
                    <a:lstStyle/>
                    <a:p>
                      <a:pPr algn="l"/>
                      <a:r>
                        <a:rPr lang="en-US" sz="1100">
                          <a:effectLst/>
                        </a:rPr>
                        <a:t>1400×1050 (</a:t>
                      </a:r>
                      <a:r>
                        <a:rPr lang="en-US" sz="1100" u="none" strike="noStrike">
                          <a:solidFill>
                            <a:srgbClr val="0B0080"/>
                          </a:solidFill>
                          <a:effectLst/>
                          <a:hlinkClick r:id="rId8" tooltip="SXGA+"/>
                        </a:rPr>
                        <a:t>SXGA+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US" sz="1100">
                          <a:effectLst/>
                        </a:rPr>
                        <a:t>1.51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0.214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118.6</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20.1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0.292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87.0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6">
                  <a:txBody>
                    <a:bodyPr/>
                    <a:lstStyle/>
                    <a:p>
                      <a:pPr algn="l"/>
                      <a:r>
                        <a:rPr lang="en-US" sz="1100">
                          <a:effectLst/>
                        </a:rPr>
                        <a:t>1680×1050 (</a:t>
                      </a:r>
                      <a:r>
                        <a:rPr lang="en-US" sz="1100" u="none" strike="noStrike">
                          <a:solidFill>
                            <a:srgbClr val="0B0080"/>
                          </a:solidFill>
                          <a:effectLst/>
                          <a:hlinkClick r:id="rId9" tooltip="WSXGA+"/>
                        </a:rPr>
                        <a:t>WSXGA+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6">
                  <a:txBody>
                    <a:bodyPr/>
                    <a:lstStyle/>
                    <a:p>
                      <a:r>
                        <a:rPr lang="en-US" sz="1100">
                          <a:effectLst/>
                        </a:rPr>
                        <a:t>1.76</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15.4</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0.197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128.9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b="1">
                          <a:effectLst/>
                        </a:rPr>
                        <a:t>17</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0.218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116.5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b="1">
                          <a:effectLst/>
                        </a:rPr>
                        <a:t>19</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0.244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104.0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20.1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0.258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98.4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0.269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94.4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0.282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90.0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3">
                  <a:txBody>
                    <a:bodyPr/>
                    <a:lstStyle/>
                    <a:p>
                      <a:pPr algn="l"/>
                      <a:r>
                        <a:rPr lang="en-US" sz="1100">
                          <a:effectLst/>
                        </a:rPr>
                        <a:t>1600×1200 (</a:t>
                      </a:r>
                      <a:r>
                        <a:rPr lang="en-US" sz="1100" u="none" strike="noStrike">
                          <a:solidFill>
                            <a:srgbClr val="0B0080"/>
                          </a:solidFill>
                          <a:effectLst/>
                          <a:hlinkClick r:id="rId10" tooltip="UXGA"/>
                        </a:rPr>
                        <a:t>UXGA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3">
                  <a:txBody>
                    <a:bodyPr/>
                    <a:lstStyle/>
                    <a:p>
                      <a:r>
                        <a:rPr lang="en-US" sz="1100">
                          <a:effectLst/>
                        </a:rPr>
                        <a:t>1.92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0.191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132.9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20.1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0.255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99.6</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21.3</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0.270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94.0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rowSpan="6">
                  <a:txBody>
                    <a:bodyPr/>
                    <a:lstStyle/>
                    <a:p>
                      <a:pPr algn="l"/>
                      <a:r>
                        <a:rPr lang="en-US" sz="1100">
                          <a:effectLst/>
                        </a:rPr>
                        <a:t>1920×1200 (</a:t>
                      </a:r>
                      <a:r>
                        <a:rPr lang="en-US" sz="1100" u="none" strike="noStrike">
                          <a:solidFill>
                            <a:srgbClr val="0B0080"/>
                          </a:solidFill>
                          <a:effectLst/>
                          <a:hlinkClick r:id="rId11" tooltip="UXGA"/>
                        </a:rPr>
                        <a:t>WUXGA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6">
                  <a:txBody>
                    <a:bodyPr/>
                    <a:lstStyle/>
                    <a:p>
                      <a:r>
                        <a:rPr lang="en-US" sz="1100">
                          <a:effectLst/>
                        </a:rPr>
                        <a:t>2.30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b="1">
                          <a:effectLst/>
                        </a:rPr>
                        <a:t>15.4</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0.173</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146.8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b="1">
                          <a:effectLst/>
                        </a:rPr>
                        <a:t>17</a:t>
                      </a:r>
                      <a:endParaRPr lang="en-US" sz="1100">
                        <a:effectLst/>
                      </a:endParaRP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0.191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132.9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23</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0.258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98.4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24</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0.270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94.0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25.5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0.287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88.5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99134">
                <a:tc vMerge="1">
                  <a:txBody>
                    <a:bodyPr/>
                    <a:lstStyle/>
                    <a:p>
                      <a:endParaRPr lang="en-US"/>
                    </a:p>
                  </a:txBody>
                  <a:tcPr/>
                </a:tc>
                <a:tc vMerge="1">
                  <a:txBody>
                    <a:bodyPr/>
                    <a:lstStyle/>
                    <a:p>
                      <a:endParaRPr lang="en-US"/>
                    </a:p>
                  </a:txBody>
                  <a:tcPr/>
                </a:tc>
                <a:tc>
                  <a:txBody>
                    <a:bodyPr/>
                    <a:lstStyle/>
                    <a:p>
                      <a:r>
                        <a:rPr lang="en-US" sz="1100">
                          <a:effectLst/>
                        </a:rPr>
                        <a:t>27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0.303</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83.8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348485">
                <a:tc>
                  <a:txBody>
                    <a:bodyPr/>
                    <a:lstStyle/>
                    <a:p>
                      <a:pPr algn="l"/>
                      <a:r>
                        <a:rPr lang="en-US" sz="1100">
                          <a:effectLst/>
                        </a:rPr>
                        <a:t>2560×1440 (</a:t>
                      </a:r>
                      <a:r>
                        <a:rPr lang="en-US" sz="1100" u="none" strike="noStrike">
                          <a:solidFill>
                            <a:srgbClr val="0B0080"/>
                          </a:solidFill>
                          <a:effectLst/>
                          <a:hlinkClick r:id="rId12" tooltip="QXGA"/>
                        </a:rPr>
                        <a:t>WQXGA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3.68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27</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0.233</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108.8</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348485">
                <a:tc>
                  <a:txBody>
                    <a:bodyPr/>
                    <a:lstStyle/>
                    <a:p>
                      <a:pPr algn="l"/>
                      <a:r>
                        <a:rPr lang="en-US" sz="1100">
                          <a:effectLst/>
                        </a:rPr>
                        <a:t>2560×1600 (</a:t>
                      </a:r>
                      <a:r>
                        <a:rPr lang="en-US" sz="1100" u="none" strike="noStrike">
                          <a:solidFill>
                            <a:srgbClr val="0B0080"/>
                          </a:solidFill>
                          <a:effectLst/>
                          <a:hlinkClick r:id="rId12" tooltip="QXGA"/>
                        </a:rPr>
                        <a:t>WQXGA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4.09</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30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0.250</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101.6</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348485">
                <a:tc>
                  <a:txBody>
                    <a:bodyPr/>
                    <a:lstStyle/>
                    <a:p>
                      <a:pPr algn="l"/>
                      <a:r>
                        <a:rPr lang="en-US" sz="1100">
                          <a:effectLst/>
                        </a:rPr>
                        <a:t>3840×2400 (</a:t>
                      </a:r>
                      <a:r>
                        <a:rPr lang="en-US" sz="1100" u="none" strike="noStrike">
                          <a:solidFill>
                            <a:srgbClr val="0B0080"/>
                          </a:solidFill>
                          <a:effectLst/>
                          <a:hlinkClick r:id="rId12" tooltip="QXGA"/>
                        </a:rPr>
                        <a:t>WQUXGA</a:t>
                      </a:r>
                      <a:r>
                        <a:rPr lang="en-US" sz="1100">
                          <a:effectLst/>
                        </a:rPr>
                        <a:t>)</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9.21</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22.2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100">
                          <a:effectLst/>
                        </a:rPr>
                        <a:t>0.125</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US" sz="1100">
                          <a:effectLst/>
                        </a:rPr>
                        <a:t>203.2</a:t>
                      </a:r>
                    </a:p>
                  </a:txBody>
                  <a:tcPr marL="32717" marR="32717" marT="16358" marB="163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spTree>
    <p:extLst>
      <p:ext uri="{BB962C8B-B14F-4D97-AF65-F5344CB8AC3E}">
        <p14:creationId xmlns:p14="http://schemas.microsoft.com/office/powerpoint/2010/main" val="164925160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20000"/>
                <a:lumOff val="80000"/>
              </a:schemeClr>
            </a:gs>
            <a:gs pos="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p:cNvSpPr/>
          <p:nvPr/>
        </p:nvSpPr>
        <p:spPr>
          <a:xfrm>
            <a:off x="213910" y="663429"/>
            <a:ext cx="11686904" cy="3814249"/>
          </a:xfrm>
          <a:prstGeom prst="rect">
            <a:avLst/>
          </a:prstGeom>
        </p:spPr>
        <p:txBody>
          <a:bodyPr wrap="square">
            <a:spAutoFit/>
          </a:bodyPr>
          <a:lstStyle/>
          <a:p>
            <a:pPr marL="457200" indent="-457200">
              <a:lnSpc>
                <a:spcPct val="135000"/>
              </a:lnSpc>
              <a:buFont typeface="Wingdings" panose="05000000000000000000" pitchFamily="2" charset="2"/>
              <a:buChar char="§"/>
            </a:pPr>
            <a:r>
              <a:rPr lang="vi-VN" sz="2600">
                <a:latin typeface="Calibri (Body)"/>
              </a:rPr>
              <a:t>Khi tia điện tử chiếu vào một chấm trong CRT, bề mặt của CRT chỉ phát sáng trong một phần của giây và sau đó mờ dần.</a:t>
            </a:r>
          </a:p>
          <a:p>
            <a:pPr marL="457200" indent="-457200">
              <a:lnSpc>
                <a:spcPct val="135000"/>
              </a:lnSpc>
              <a:buFont typeface="Wingdings" panose="05000000000000000000" pitchFamily="2" charset="2"/>
              <a:buChar char="§"/>
            </a:pPr>
            <a:r>
              <a:rPr lang="vi-VN" sz="2600">
                <a:latin typeface="Calibri (Body)"/>
              </a:rPr>
              <a:t>Màn hình phải vẽ lại hình ảnh nhiều lần trong một giây để tránh làm cho màn hình bị nhấp nháy</a:t>
            </a:r>
          </a:p>
          <a:p>
            <a:pPr marL="457200" indent="-457200">
              <a:lnSpc>
                <a:spcPct val="135000"/>
              </a:lnSpc>
              <a:buFont typeface="Wingdings" panose="05000000000000000000" pitchFamily="2" charset="2"/>
              <a:buChar char="§"/>
            </a:pPr>
            <a:r>
              <a:rPr lang="vi-VN" sz="2600">
                <a:latin typeface="Calibri (Body)"/>
              </a:rPr>
              <a:t>Tốc độ làm mới là số lần </a:t>
            </a:r>
            <a:r>
              <a:rPr lang="vi-VN" sz="2600" smtClean="0">
                <a:latin typeface="Calibri (Body)"/>
              </a:rPr>
              <a:t>mà </a:t>
            </a:r>
            <a:r>
              <a:rPr lang="vi-VN" sz="2600">
                <a:latin typeface="Calibri (Body)"/>
              </a:rPr>
              <a:t>màn hình vẽ lại hình ảnh </a:t>
            </a:r>
            <a:r>
              <a:rPr lang="en-US" sz="2600" smtClean="0">
                <a:latin typeface="Calibri (Body)"/>
              </a:rPr>
              <a:t>trong một giây</a:t>
            </a:r>
            <a:r>
              <a:rPr lang="vi-VN" sz="2600" smtClean="0">
                <a:latin typeface="Calibri (Body)"/>
              </a:rPr>
              <a:t>.</a:t>
            </a:r>
            <a:endParaRPr lang="vi-VN" sz="2600">
              <a:latin typeface="Calibri (Body)"/>
            </a:endParaRPr>
          </a:p>
          <a:p>
            <a:pPr marL="457200" indent="-457200">
              <a:lnSpc>
                <a:spcPct val="135000"/>
              </a:lnSpc>
              <a:buFont typeface="Wingdings" panose="05000000000000000000" pitchFamily="2" charset="2"/>
              <a:buChar char="§"/>
            </a:pPr>
            <a:r>
              <a:rPr lang="vi-VN" sz="2600">
                <a:latin typeface="Calibri (Body)"/>
              </a:rPr>
              <a:t>Rất ít người nhận thấy </a:t>
            </a:r>
            <a:r>
              <a:rPr lang="en-US" sz="2600" smtClean="0">
                <a:latin typeface="Calibri (Body)"/>
              </a:rPr>
              <a:t>hình ảnh </a:t>
            </a:r>
            <a:r>
              <a:rPr lang="vi-VN" sz="2600" smtClean="0">
                <a:latin typeface="Calibri (Body)"/>
              </a:rPr>
              <a:t>nhấp </a:t>
            </a:r>
            <a:r>
              <a:rPr lang="vi-VN" sz="2600">
                <a:latin typeface="Calibri (Body)"/>
              </a:rPr>
              <a:t>nháy ở tốc độ làm mới trên 72 Hz.</a:t>
            </a:r>
          </a:p>
          <a:p>
            <a:pPr marL="457200" indent="-457200">
              <a:lnSpc>
                <a:spcPct val="135000"/>
              </a:lnSpc>
              <a:buFont typeface="Wingdings" panose="05000000000000000000" pitchFamily="2" charset="2"/>
              <a:buChar char="§"/>
            </a:pPr>
            <a:r>
              <a:rPr lang="vi-VN" sz="2600">
                <a:latin typeface="Calibri (Body)"/>
              </a:rPr>
              <a:t>Tốc độ làm mới cao hơn được ưu tiên để thoải mái hơn khi xem màn hình</a:t>
            </a:r>
            <a:endParaRPr lang="en-US" sz="2600">
              <a:latin typeface="Calibri (Body)"/>
            </a:endParaRPr>
          </a:p>
        </p:txBody>
      </p:sp>
      <p:sp>
        <p:nvSpPr>
          <p:cNvPr id="5" name="TextBox 4"/>
          <p:cNvSpPr txBox="1"/>
          <p:nvPr/>
        </p:nvSpPr>
        <p:spPr>
          <a:xfrm>
            <a:off x="103031" y="140209"/>
            <a:ext cx="9968248" cy="523220"/>
          </a:xfrm>
          <a:prstGeom prst="rect">
            <a:avLst/>
          </a:prstGeom>
          <a:noFill/>
        </p:spPr>
        <p:txBody>
          <a:bodyPr wrap="square" rtlCol="0">
            <a:spAutoFit/>
          </a:bodyPr>
          <a:lstStyle/>
          <a:p>
            <a:r>
              <a:rPr lang="en-US" sz="2800" b="1" smtClean="0">
                <a:ln w="12700">
                  <a:solidFill>
                    <a:schemeClr val="accent5"/>
                  </a:solidFill>
                  <a:prstDash val="solid"/>
                </a:ln>
                <a:pattFill prst="ltDnDiag">
                  <a:fgClr>
                    <a:schemeClr val="accent5">
                      <a:lumMod val="60000"/>
                      <a:lumOff val="40000"/>
                    </a:schemeClr>
                  </a:fgClr>
                  <a:bgClr>
                    <a:schemeClr val="bg1"/>
                  </a:bgClr>
                </a:pattFill>
              </a:rPr>
              <a:t>Tốc độ làm mới hình ảnh – Refresh Rate</a:t>
            </a:r>
            <a:endParaRPr lang="en-IN" sz="2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6" name="TextBox 5"/>
          <p:cNvSpPr txBox="1"/>
          <p:nvPr/>
        </p:nvSpPr>
        <p:spPr>
          <a:xfrm>
            <a:off x="0" y="4543080"/>
            <a:ext cx="121920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800" b="1" smtClean="0">
                <a:ln w="12700">
                  <a:solidFill>
                    <a:schemeClr val="accent5"/>
                  </a:solidFill>
                  <a:prstDash val="solid"/>
                </a:ln>
                <a:pattFill prst="ltDnDiag">
                  <a:fgClr>
                    <a:schemeClr val="accent5">
                      <a:lumMod val="60000"/>
                      <a:lumOff val="40000"/>
                    </a:schemeClr>
                  </a:fgClr>
                  <a:bgClr>
                    <a:schemeClr val="bg1"/>
                  </a:bgClr>
                </a:pattFill>
              </a:rPr>
              <a:t>Kích thước màn hình</a:t>
            </a:r>
            <a:endParaRPr lang="en-IN" sz="2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7" name="Rectangle 6"/>
          <p:cNvSpPr/>
          <p:nvPr/>
        </p:nvSpPr>
        <p:spPr>
          <a:xfrm>
            <a:off x="0" y="5131702"/>
            <a:ext cx="12192000" cy="171277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457200" indent="-457200">
              <a:lnSpc>
                <a:spcPct val="135000"/>
              </a:lnSpc>
              <a:buFont typeface="Wingdings" panose="05000000000000000000" pitchFamily="2" charset="2"/>
              <a:buChar char="§"/>
            </a:pPr>
            <a:r>
              <a:rPr lang="en-US" sz="2600" smtClean="0">
                <a:latin typeface="Calibri (Body)"/>
              </a:rPr>
              <a:t>Kích thước của màn hình được tính theo đường chéo của màn hình</a:t>
            </a:r>
          </a:p>
          <a:p>
            <a:pPr marL="457200" indent="-457200">
              <a:lnSpc>
                <a:spcPct val="135000"/>
              </a:lnSpc>
              <a:buFont typeface="Wingdings" panose="05000000000000000000" pitchFamily="2" charset="2"/>
              <a:buChar char="§"/>
            </a:pPr>
            <a:r>
              <a:rPr lang="en-US" sz="2600" smtClean="0">
                <a:latin typeface="Calibri (Body)"/>
              </a:rPr>
              <a:t>Đơn vị đo là inch (“)</a:t>
            </a:r>
          </a:p>
          <a:p>
            <a:pPr marL="457200" indent="-457200">
              <a:lnSpc>
                <a:spcPct val="135000"/>
              </a:lnSpc>
              <a:buFont typeface="Wingdings" panose="05000000000000000000" pitchFamily="2" charset="2"/>
              <a:buChar char="§"/>
            </a:pPr>
            <a:r>
              <a:rPr lang="en-US" sz="2600" smtClean="0">
                <a:latin typeface="Calibri (Body)"/>
              </a:rPr>
              <a:t>Màn hình CRT có tỷ lệ khung hình 4:3</a:t>
            </a:r>
            <a:endParaRPr lang="en-US" sz="2600">
              <a:latin typeface="Calibri (Body)"/>
            </a:endParaRPr>
          </a:p>
        </p:txBody>
      </p:sp>
    </p:spTree>
    <p:extLst>
      <p:ext uri="{BB962C8B-B14F-4D97-AF65-F5344CB8AC3E}">
        <p14:creationId xmlns:p14="http://schemas.microsoft.com/office/powerpoint/2010/main" val="58614345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0F3F6"/>
            </a:gs>
            <a:gs pos="100000">
              <a:srgbClr val="D3DADF"/>
            </a:gs>
          </a:gsLst>
          <a:lin ang="2700000" scaled="1"/>
          <a:tileRect/>
        </a:gradFill>
        <a:effectLst/>
      </p:bgPr>
    </p:bg>
    <p:spTree>
      <p:nvGrpSpPr>
        <p:cNvPr id="1" name=""/>
        <p:cNvGrpSpPr/>
        <p:nvPr/>
      </p:nvGrpSpPr>
      <p:grpSpPr>
        <a:xfrm>
          <a:off x="0" y="0"/>
          <a:ext cx="0" cy="0"/>
          <a:chOff x="0" y="0"/>
          <a:chExt cx="0" cy="0"/>
        </a:xfrm>
      </p:grpSpPr>
      <p:grpSp>
        <p:nvGrpSpPr>
          <p:cNvPr id="86" name="Group 85"/>
          <p:cNvGrpSpPr/>
          <p:nvPr/>
        </p:nvGrpSpPr>
        <p:grpSpPr>
          <a:xfrm>
            <a:off x="459141" y="1110776"/>
            <a:ext cx="11272294" cy="3312126"/>
            <a:chOff x="459141" y="1364776"/>
            <a:chExt cx="11272294" cy="3312126"/>
          </a:xfrm>
        </p:grpSpPr>
        <p:sp>
          <p:nvSpPr>
            <p:cNvPr id="42" name="Freeform: Shape 41"/>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44" name="Rectangle: Rounded Corners 43"/>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5" name="Oval 64"/>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7" name="Oval 66"/>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8" name="Oval 67"/>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9" name="Oval 68"/>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0" name="Oval 69"/>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46" name="Straight Connector 45"/>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Oval 38"/>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0" name="Oval 39"/>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1" name="Oval 40"/>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1" name="TextBox 70"/>
            <p:cNvSpPr txBox="1"/>
            <p:nvPr/>
          </p:nvSpPr>
          <p:spPr>
            <a:xfrm>
              <a:off x="1459830" y="2446597"/>
              <a:ext cx="770021" cy="523220"/>
            </a:xfrm>
            <a:prstGeom prst="rect">
              <a:avLst/>
            </a:prstGeom>
            <a:noFill/>
          </p:spPr>
          <p:txBody>
            <a:bodyPr wrap="square" rtlCol="0">
              <a:spAutoFit/>
            </a:bodyPr>
            <a:lstStyle/>
            <a:p>
              <a:pPr algn="ctr"/>
              <a:r>
                <a:rPr lang="en-IN" sz="2800" smtClean="0">
                  <a:solidFill>
                    <a:srgbClr val="EF5024"/>
                  </a:solidFill>
                  <a:latin typeface="Eurostile BQ" pitchFamily="50" charset="0"/>
                  <a:ea typeface="Open Sans" panose="020B0606030504020204" pitchFamily="34" charset="0"/>
                  <a:cs typeface="Open Sans" panose="020B0606030504020204" pitchFamily="34" charset="0"/>
                </a:rPr>
                <a:t>1963</a:t>
              </a:r>
              <a:endParaRPr lang="en-IN" sz="2800" dirty="0">
                <a:solidFill>
                  <a:srgbClr val="EF5024"/>
                </a:solidFill>
                <a:latin typeface="Eurostile BQ" pitchFamily="50" charset="0"/>
                <a:ea typeface="Open Sans" panose="020B0606030504020204" pitchFamily="34" charset="0"/>
                <a:cs typeface="Open Sans" panose="020B0606030504020204" pitchFamily="34" charset="0"/>
              </a:endParaRPr>
            </a:p>
          </p:txBody>
        </p:sp>
        <p:sp>
          <p:nvSpPr>
            <p:cNvPr id="72" name="TextBox 71"/>
            <p:cNvSpPr txBox="1"/>
            <p:nvPr/>
          </p:nvSpPr>
          <p:spPr>
            <a:xfrm>
              <a:off x="3581452" y="2446597"/>
              <a:ext cx="770021" cy="523220"/>
            </a:xfrm>
            <a:prstGeom prst="rect">
              <a:avLst/>
            </a:prstGeom>
            <a:noFill/>
          </p:spPr>
          <p:txBody>
            <a:bodyPr wrap="square" rtlCol="0">
              <a:spAutoFit/>
            </a:bodyPr>
            <a:lstStyle/>
            <a:p>
              <a:pPr algn="ctr"/>
              <a:r>
                <a:rPr lang="en-IN" sz="2800" smtClean="0">
                  <a:solidFill>
                    <a:srgbClr val="BE524F"/>
                  </a:solidFill>
                  <a:latin typeface="Eurostile BQ" pitchFamily="50" charset="0"/>
                  <a:ea typeface="Open Sans" panose="020B0606030504020204" pitchFamily="34" charset="0"/>
                  <a:cs typeface="Open Sans" panose="020B0606030504020204" pitchFamily="34" charset="0"/>
                </a:rPr>
                <a:t>1974</a:t>
              </a:r>
              <a:endParaRPr lang="en-IN" sz="2800" dirty="0">
                <a:solidFill>
                  <a:srgbClr val="BE524F"/>
                </a:solidFill>
                <a:latin typeface="Eurostile BQ" pitchFamily="50" charset="0"/>
                <a:ea typeface="Open Sans" panose="020B0606030504020204" pitchFamily="34" charset="0"/>
                <a:cs typeface="Open Sans" panose="020B0606030504020204" pitchFamily="34" charset="0"/>
              </a:endParaRPr>
            </a:p>
          </p:txBody>
        </p:sp>
        <p:sp>
          <p:nvSpPr>
            <p:cNvPr id="73" name="TextBox 72"/>
            <p:cNvSpPr txBox="1"/>
            <p:nvPr/>
          </p:nvSpPr>
          <p:spPr>
            <a:xfrm>
              <a:off x="5710986" y="2446597"/>
              <a:ext cx="770021" cy="523220"/>
            </a:xfrm>
            <a:prstGeom prst="rect">
              <a:avLst/>
            </a:prstGeom>
            <a:noFill/>
          </p:spPr>
          <p:txBody>
            <a:bodyPr wrap="square" rtlCol="0">
              <a:spAutoFit/>
            </a:bodyPr>
            <a:lstStyle/>
            <a:p>
              <a:pPr algn="ctr"/>
              <a:r>
                <a:rPr lang="en-IN" sz="2800" smtClean="0">
                  <a:solidFill>
                    <a:srgbClr val="9A187A"/>
                  </a:solidFill>
                  <a:latin typeface="Eurostile BQ" pitchFamily="50" charset="0"/>
                  <a:ea typeface="Open Sans" panose="020B0606030504020204" pitchFamily="34" charset="0"/>
                  <a:cs typeface="Open Sans" panose="020B0606030504020204" pitchFamily="34" charset="0"/>
                </a:rPr>
                <a:t>1980</a:t>
              </a:r>
              <a:endParaRPr lang="en-IN" sz="2800" dirty="0">
                <a:solidFill>
                  <a:srgbClr val="9A187A"/>
                </a:solidFill>
                <a:latin typeface="Eurostile BQ" pitchFamily="50" charset="0"/>
                <a:ea typeface="Open Sans" panose="020B0606030504020204" pitchFamily="34" charset="0"/>
                <a:cs typeface="Open Sans" panose="020B0606030504020204" pitchFamily="34" charset="0"/>
              </a:endParaRPr>
            </a:p>
          </p:txBody>
        </p:sp>
        <p:sp>
          <p:nvSpPr>
            <p:cNvPr id="74" name="TextBox 73"/>
            <p:cNvSpPr txBox="1"/>
            <p:nvPr/>
          </p:nvSpPr>
          <p:spPr>
            <a:xfrm>
              <a:off x="7830954" y="2446597"/>
              <a:ext cx="770021" cy="523220"/>
            </a:xfrm>
            <a:prstGeom prst="rect">
              <a:avLst/>
            </a:prstGeom>
            <a:noFill/>
          </p:spPr>
          <p:txBody>
            <a:bodyPr wrap="square" rtlCol="0">
              <a:spAutoFit/>
            </a:bodyPr>
            <a:lstStyle/>
            <a:p>
              <a:pPr algn="ctr"/>
              <a:r>
                <a:rPr lang="en-IN" sz="2800" smtClean="0">
                  <a:solidFill>
                    <a:srgbClr val="3E7AAC"/>
                  </a:solidFill>
                  <a:latin typeface="Eurostile BQ" pitchFamily="50" charset="0"/>
                  <a:ea typeface="Open Sans" panose="020B0606030504020204" pitchFamily="34" charset="0"/>
                  <a:cs typeface="Open Sans" panose="020B0606030504020204" pitchFamily="34" charset="0"/>
                </a:rPr>
                <a:t>1990</a:t>
              </a:r>
              <a:endParaRPr lang="en-IN" sz="2800" dirty="0">
                <a:solidFill>
                  <a:srgbClr val="3E7AAC"/>
                </a:solidFill>
                <a:latin typeface="Eurostile BQ" pitchFamily="50" charset="0"/>
                <a:ea typeface="Open Sans" panose="020B0606030504020204" pitchFamily="34" charset="0"/>
                <a:cs typeface="Open Sans" panose="020B0606030504020204" pitchFamily="34" charset="0"/>
              </a:endParaRPr>
            </a:p>
          </p:txBody>
        </p:sp>
        <p:sp>
          <p:nvSpPr>
            <p:cNvPr id="75" name="TextBox 74"/>
            <p:cNvSpPr txBox="1"/>
            <p:nvPr/>
          </p:nvSpPr>
          <p:spPr>
            <a:xfrm>
              <a:off x="9954663" y="2390955"/>
              <a:ext cx="770021" cy="523220"/>
            </a:xfrm>
            <a:prstGeom prst="rect">
              <a:avLst/>
            </a:prstGeom>
            <a:noFill/>
          </p:spPr>
          <p:txBody>
            <a:bodyPr wrap="square" rtlCol="0">
              <a:spAutoFit/>
            </a:bodyPr>
            <a:lstStyle/>
            <a:p>
              <a:pPr algn="ctr"/>
              <a:r>
                <a:rPr lang="en-IN" sz="2800" smtClean="0">
                  <a:solidFill>
                    <a:srgbClr val="48A180"/>
                  </a:solidFill>
                  <a:latin typeface="Eurostile BQ" pitchFamily="50" charset="0"/>
                  <a:ea typeface="Open Sans" panose="020B0606030504020204" pitchFamily="34" charset="0"/>
                  <a:cs typeface="Open Sans" panose="020B0606030504020204" pitchFamily="34" charset="0"/>
                </a:rPr>
                <a:t>2000</a:t>
              </a:r>
              <a:endParaRPr lang="en-IN" sz="2800" dirty="0">
                <a:solidFill>
                  <a:srgbClr val="48A180"/>
                </a:solidFill>
                <a:latin typeface="Eurostile BQ" pitchFamily="50" charset="0"/>
                <a:ea typeface="Open Sans" panose="020B0606030504020204" pitchFamily="34" charset="0"/>
                <a:cs typeface="Open Sans" panose="020B0606030504020204" pitchFamily="34" charset="0"/>
              </a:endParaRPr>
            </a:p>
          </p:txBody>
        </p:sp>
      </p:grpSp>
      <p:sp>
        <p:nvSpPr>
          <p:cNvPr id="87" name="TextBox 86"/>
          <p:cNvSpPr txBox="1"/>
          <p:nvPr/>
        </p:nvSpPr>
        <p:spPr>
          <a:xfrm>
            <a:off x="858252" y="4614548"/>
            <a:ext cx="1973179" cy="307777"/>
          </a:xfrm>
          <a:prstGeom prst="rect">
            <a:avLst/>
          </a:prstGeom>
          <a:noFill/>
        </p:spPr>
        <p:txBody>
          <a:bodyPr wrap="square" rtlCol="0">
            <a:spAutoFit/>
          </a:bodyPr>
          <a:lstStyle/>
          <a:p>
            <a:pPr algn="ctr"/>
            <a:r>
              <a:rPr lang="en-US" sz="1400">
                <a:solidFill>
                  <a:srgbClr val="EF5024"/>
                </a:solidFill>
                <a:latin typeface="Open Sans" panose="020B0606030504020204" pitchFamily="34" charset="0"/>
                <a:ea typeface="Open Sans" panose="020B0606030504020204" pitchFamily="34" charset="0"/>
                <a:cs typeface="Open Sans" panose="020B0606030504020204" pitchFamily="34" charset="0"/>
              </a:rPr>
              <a:t>modified oscilloscope</a:t>
            </a:r>
            <a:endParaRPr lang="en-IN" sz="1400" dirty="0">
              <a:solidFill>
                <a:srgbClr val="EF50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p:cNvSpPr txBox="1"/>
          <p:nvPr/>
        </p:nvSpPr>
        <p:spPr>
          <a:xfrm>
            <a:off x="2981960" y="4614548"/>
            <a:ext cx="1973179" cy="523220"/>
          </a:xfrm>
          <a:prstGeom prst="rect">
            <a:avLst/>
          </a:prstGeom>
          <a:noFill/>
        </p:spPr>
        <p:txBody>
          <a:bodyPr wrap="square" rtlCol="0">
            <a:spAutoFit/>
          </a:bodyPr>
          <a:lstStyle/>
          <a:p>
            <a:pPr algn="ctr"/>
            <a:r>
              <a:rPr lang="en-US" sz="1400">
                <a:solidFill>
                  <a:srgbClr val="BE524F"/>
                </a:solidFill>
                <a:latin typeface="Open Sans" panose="020B0606030504020204" pitchFamily="34" charset="0"/>
                <a:ea typeface="Open Sans" panose="020B0606030504020204" pitchFamily="34" charset="0"/>
                <a:cs typeface="Open Sans" panose="020B0606030504020204" pitchFamily="34" charset="0"/>
              </a:rPr>
              <a:t>Evans and Sutherland Picture System</a:t>
            </a:r>
            <a:endParaRPr lang="en-IN" sz="1400" dirty="0">
              <a:solidFill>
                <a:srgbClr val="BE524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p:cNvSpPr txBox="1"/>
          <p:nvPr/>
        </p:nvSpPr>
        <p:spPr>
          <a:xfrm>
            <a:off x="5105668" y="4614548"/>
            <a:ext cx="1973179" cy="307777"/>
          </a:xfrm>
          <a:prstGeom prst="rect">
            <a:avLst/>
          </a:prstGeom>
          <a:noFill/>
        </p:spPr>
        <p:txBody>
          <a:bodyPr wrap="square" rtlCol="0">
            <a:spAutoFit/>
          </a:bodyPr>
          <a:lstStyle/>
          <a:p>
            <a:pPr algn="ctr"/>
            <a:r>
              <a:rPr lang="en-US" sz="1400">
                <a:solidFill>
                  <a:srgbClr val="9A187A"/>
                </a:solidFill>
                <a:latin typeface="Open Sans" panose="020B0606030504020204" pitchFamily="34" charset="0"/>
                <a:ea typeface="Open Sans" panose="020B0606030504020204" pitchFamily="34" charset="0"/>
                <a:cs typeface="Open Sans" panose="020B0606030504020204" pitchFamily="34" charset="0"/>
              </a:rPr>
              <a:t>cheap frame buffers</a:t>
            </a:r>
            <a:endParaRPr lang="en-IN" sz="1400" dirty="0">
              <a:solidFill>
                <a:srgbClr val="9A187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p:cNvSpPr txBox="1"/>
          <p:nvPr/>
        </p:nvSpPr>
        <p:spPr>
          <a:xfrm>
            <a:off x="7229376" y="4614548"/>
            <a:ext cx="1973179" cy="307777"/>
          </a:xfrm>
          <a:prstGeom prst="rect">
            <a:avLst/>
          </a:prstGeom>
          <a:noFill/>
        </p:spPr>
        <p:txBody>
          <a:bodyPr wrap="square" rtlCol="0">
            <a:spAutoFit/>
          </a:bodyPr>
          <a:lstStyle/>
          <a:p>
            <a:pPr algn="ctr"/>
            <a:r>
              <a:rPr lang="en-US" sz="1400">
                <a:solidFill>
                  <a:srgbClr val="3E7AAC"/>
                </a:solidFill>
                <a:latin typeface="Open Sans" panose="020B0606030504020204" pitchFamily="34" charset="0"/>
                <a:ea typeface="Open Sans" panose="020B0606030504020204" pitchFamily="34" charset="0"/>
                <a:cs typeface="Open Sans" panose="020B0606030504020204" pitchFamily="34" charset="0"/>
              </a:rPr>
              <a:t>liquid-crystal displays</a:t>
            </a:r>
            <a:endParaRPr lang="en-IN" sz="1400" dirty="0">
              <a:solidFill>
                <a:srgbClr val="3E7AA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p:cNvSpPr txBox="1"/>
          <p:nvPr/>
        </p:nvSpPr>
        <p:spPr>
          <a:xfrm>
            <a:off x="9353084" y="4614548"/>
            <a:ext cx="1973179" cy="307777"/>
          </a:xfrm>
          <a:prstGeom prst="rect">
            <a:avLst/>
          </a:prstGeom>
          <a:noFill/>
        </p:spPr>
        <p:txBody>
          <a:bodyPr wrap="square" rtlCol="0">
            <a:spAutoFit/>
          </a:bodyPr>
          <a:lstStyle/>
          <a:p>
            <a:pPr algn="ctr"/>
            <a:r>
              <a:rPr lang="en-US" sz="1400">
                <a:solidFill>
                  <a:srgbClr val="48A180"/>
                </a:solidFill>
                <a:latin typeface="Open Sans" panose="020B0606030504020204" pitchFamily="34" charset="0"/>
                <a:ea typeface="Open Sans" panose="020B0606030504020204" pitchFamily="34" charset="0"/>
                <a:cs typeface="Open Sans" panose="020B0606030504020204" pitchFamily="34" charset="0"/>
              </a:rPr>
              <a:t>micro-mirror projectors</a:t>
            </a:r>
            <a:endParaRPr lang="en-IN" sz="1400" dirty="0">
              <a:solidFill>
                <a:srgbClr val="48A18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TextBox 93"/>
          <p:cNvSpPr txBox="1"/>
          <p:nvPr/>
        </p:nvSpPr>
        <p:spPr>
          <a:xfrm>
            <a:off x="5097523" y="4892907"/>
            <a:ext cx="1973179" cy="276999"/>
          </a:xfrm>
          <a:prstGeom prst="rect">
            <a:avLst/>
          </a:prstGeom>
          <a:noFill/>
        </p:spPr>
        <p:txBody>
          <a:bodyPr wrap="square" rtlCol="0">
            <a:spAutoFit/>
          </a:bodyPr>
          <a:lstStyle/>
          <a:p>
            <a:pPr algn="ctr"/>
            <a:r>
              <a:rPr lang="en-US"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bit-mapped personal computers</a:t>
            </a:r>
            <a:endParaRPr lang="en-IN" sz="1200" dirty="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TextBox 94"/>
          <p:cNvSpPr txBox="1"/>
          <p:nvPr/>
        </p:nvSpPr>
        <p:spPr>
          <a:xfrm>
            <a:off x="7233684" y="4892907"/>
            <a:ext cx="1973179" cy="276999"/>
          </a:xfrm>
          <a:prstGeom prst="rect">
            <a:avLst/>
          </a:prstGeom>
          <a:noFill/>
        </p:spPr>
        <p:txBody>
          <a:bodyPr wrap="square" rtlCol="0">
            <a:spAutoFit/>
          </a:bodyPr>
          <a:lstStyle/>
          <a:p>
            <a:pPr algn="ctr"/>
            <a:r>
              <a:rPr lang="en-IN" sz="1200" smtClean="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Laptop</a:t>
            </a:r>
            <a:endParaRPr lang="en-IN" sz="1200" dirty="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6" name="TextBox 95"/>
          <p:cNvSpPr txBox="1"/>
          <p:nvPr/>
        </p:nvSpPr>
        <p:spPr>
          <a:xfrm>
            <a:off x="9361229" y="4892907"/>
            <a:ext cx="1973179" cy="276999"/>
          </a:xfrm>
          <a:prstGeom prst="rect">
            <a:avLst/>
          </a:prstGeom>
          <a:noFill/>
        </p:spPr>
        <p:txBody>
          <a:bodyPr wrap="square" rtlCol="0">
            <a:spAutoFit/>
          </a:bodyPr>
          <a:lstStyle/>
          <a:p>
            <a:pPr algn="ctr"/>
            <a:r>
              <a:rPr lang="en-IN" sz="1200" smtClean="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Digital camera</a:t>
            </a:r>
            <a:endParaRPr lang="en-IN" sz="1200" dirty="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Rectangle 1"/>
          <p:cNvSpPr/>
          <p:nvPr/>
        </p:nvSpPr>
        <p:spPr>
          <a:xfrm>
            <a:off x="732638" y="81218"/>
            <a:ext cx="10726719" cy="923330"/>
          </a:xfrm>
          <a:prstGeom prst="rect">
            <a:avLst/>
          </a:prstGeom>
          <a:noFill/>
        </p:spPr>
        <p:txBody>
          <a:bodyPr wrap="none" lIns="91440" tIns="45720" rIns="91440" bIns="45720">
            <a:spAutoFit/>
          </a:bodyPr>
          <a:lstStyle/>
          <a:p>
            <a:pPr algn="ctr"/>
            <a:r>
              <a:rPr lang="en-US" sz="5400" b="1" cap="none" spc="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Lịch sử phát triển </a:t>
            </a:r>
            <a:r>
              <a:rPr lang="en-US" sz="5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5400" b="1" cap="none" spc="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sz="5400" b="1">
                <a:ln w="12700">
                  <a:solidFill>
                    <a:schemeClr val="accent5"/>
                  </a:solidFill>
                  <a:prstDash val="solid"/>
                </a:ln>
                <a:pattFill prst="ltDnDiag">
                  <a:fgClr>
                    <a:schemeClr val="accent5">
                      <a:lumMod val="60000"/>
                      <a:lumOff val="40000"/>
                    </a:schemeClr>
                  </a:fgClr>
                  <a:bgClr>
                    <a:schemeClr val="bg1"/>
                  </a:bgClr>
                </a:pattFill>
              </a:rPr>
              <a:t>Display hardware</a:t>
            </a:r>
          </a:p>
        </p:txBody>
      </p:sp>
      <p:pic>
        <p:nvPicPr>
          <p:cNvPr id="2050" name="Picture 2"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688" y="5818247"/>
            <a:ext cx="1351151" cy="10397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546" y="5817596"/>
            <a:ext cx="1157834" cy="104040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8847" y="5212901"/>
            <a:ext cx="946819" cy="164509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0826" y="5822903"/>
            <a:ext cx="1530275" cy="96359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8165" y="5817596"/>
            <a:ext cx="1856090" cy="968902"/>
          </a:xfrm>
          <a:prstGeom prst="rect">
            <a:avLst/>
          </a:prstGeom>
        </p:spPr>
      </p:pic>
    </p:spTree>
    <p:extLst>
      <p:ext uri="{BB962C8B-B14F-4D97-AF65-F5344CB8AC3E}">
        <p14:creationId xmlns:p14="http://schemas.microsoft.com/office/powerpoint/2010/main" val="17570699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33A4E317-4EB6-4A85-B608-CC23F5E30D37}"/>
              </a:ext>
            </a:extLst>
          </p:cNvPr>
          <p:cNvSpPr/>
          <p:nvPr/>
        </p:nvSpPr>
        <p:spPr>
          <a:xfrm>
            <a:off x="406200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4" name="Rectangle 13">
            <a:extLst>
              <a:ext uri="{FF2B5EF4-FFF2-40B4-BE49-F238E27FC236}">
                <a16:creationId xmlns:a16="http://schemas.microsoft.com/office/drawing/2014/main" xmlns="" id="{7352A991-73BB-45F3-9A9F-7B1C06D8BA88}"/>
              </a:ext>
            </a:extLst>
          </p:cNvPr>
          <p:cNvSpPr/>
          <p:nvPr/>
        </p:nvSpPr>
        <p:spPr>
          <a:xfrm>
            <a:off x="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6" name="Rectangle 15">
            <a:extLst>
              <a:ext uri="{FF2B5EF4-FFF2-40B4-BE49-F238E27FC236}">
                <a16:creationId xmlns:a16="http://schemas.microsoft.com/office/drawing/2014/main" xmlns="" id="{33A4E317-4EB6-4A85-B608-CC23F5E30D37}"/>
              </a:ext>
            </a:extLst>
          </p:cNvPr>
          <p:cNvSpPr/>
          <p:nvPr/>
        </p:nvSpPr>
        <p:spPr>
          <a:xfrm>
            <a:off x="812880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18" name="Rectangle 17">
            <a:extLst>
              <a:ext uri="{FF2B5EF4-FFF2-40B4-BE49-F238E27FC236}">
                <a16:creationId xmlns:a16="http://schemas.microsoft.com/office/drawing/2014/main" xmlns="" id="{61345422-BD22-461E-AC6E-C744CE7C9541}"/>
              </a:ext>
            </a:extLst>
          </p:cNvPr>
          <p:cNvSpPr/>
          <p:nvPr/>
        </p:nvSpPr>
        <p:spPr>
          <a:xfrm>
            <a:off x="4063200" y="342900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2D3C1402-788A-436A-B34F-C5C4F7B73BBE}"/>
              </a:ext>
            </a:extLst>
          </p:cNvPr>
          <p:cNvSpPr/>
          <p:nvPr/>
        </p:nvSpPr>
        <p:spPr>
          <a:xfrm>
            <a:off x="1101758"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ectangle 20">
            <a:extLst>
              <a:ext uri="{FF2B5EF4-FFF2-40B4-BE49-F238E27FC236}">
                <a16:creationId xmlns:a16="http://schemas.microsoft.com/office/drawing/2014/main" xmlns="" id="{EDC71B6A-3199-44C1-A3DF-D4E182200875}"/>
              </a:ext>
            </a:extLst>
          </p:cNvPr>
          <p:cNvSpPr/>
          <p:nvPr/>
        </p:nvSpPr>
        <p:spPr>
          <a:xfrm>
            <a:off x="9337705"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Rectangle 21">
            <a:extLst>
              <a:ext uri="{FF2B5EF4-FFF2-40B4-BE49-F238E27FC236}">
                <a16:creationId xmlns:a16="http://schemas.microsoft.com/office/drawing/2014/main" xmlns="" id="{256CC309-C136-49B3-AB19-BDDFD0E511DB}"/>
              </a:ext>
            </a:extLst>
          </p:cNvPr>
          <p:cNvSpPr/>
          <p:nvPr/>
        </p:nvSpPr>
        <p:spPr>
          <a:xfrm>
            <a:off x="5164958" y="667800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TextBox 24">
            <a:extLst>
              <a:ext uri="{FF2B5EF4-FFF2-40B4-BE49-F238E27FC236}">
                <a16:creationId xmlns:a16="http://schemas.microsoft.com/office/drawing/2014/main" xmlns="" id="{D3D7AF9A-27A7-454F-AFFE-EE71FEB1FF5F}"/>
              </a:ext>
            </a:extLst>
          </p:cNvPr>
          <p:cNvSpPr txBox="1"/>
          <p:nvPr/>
        </p:nvSpPr>
        <p:spPr>
          <a:xfrm>
            <a:off x="118986" y="373339"/>
            <a:ext cx="3811673" cy="2862322"/>
          </a:xfrm>
          <a:prstGeom prst="rect">
            <a:avLst/>
          </a:prstGeom>
          <a:noFill/>
        </p:spPr>
        <p:txBody>
          <a:bodyPr wrap="square" rtlCol="0">
            <a:spAutoFit/>
          </a:bodyPr>
          <a:lstStyle/>
          <a:p>
            <a:pPr algn="just"/>
            <a:r>
              <a:rPr lang="vi-VN" sz="2000">
                <a:solidFill>
                  <a:schemeClr val="bg1"/>
                </a:solidFill>
              </a:rPr>
              <a:t>Bình thường, khi không có điện áp, các tinh thể này được xếp thẳng hàng giữa hai lớp cho phép ánh sáng truyền qua theo hình xoắn ốc. Hai bộ lọc phân cực, 2 bộ lọc màu và 2 bộ cân chỉnh sẽ xác định cường độ ánh sáng đi qua và màu nào được tạo ra trên một </a:t>
            </a:r>
            <a:r>
              <a:rPr lang="vi-VN" sz="2000" smtClean="0">
                <a:solidFill>
                  <a:schemeClr val="bg1"/>
                </a:solidFill>
              </a:rPr>
              <a:t>pixel</a:t>
            </a:r>
            <a:r>
              <a:rPr lang="en-US" sz="2000" smtClean="0">
                <a:solidFill>
                  <a:schemeClr val="bg1"/>
                </a:solidFill>
              </a:rPr>
              <a:t>.</a:t>
            </a:r>
            <a:endParaRPr lang="en-IN" sz="2000" b="1" spc="300" dirty="0">
              <a:solidFill>
                <a:schemeClr val="bg1"/>
              </a:solidFill>
              <a:latin typeface="Nexa Light" panose="02000000000000000000" pitchFamily="50" charset="0"/>
            </a:endParaRPr>
          </a:p>
        </p:txBody>
      </p:sp>
      <p:sp>
        <p:nvSpPr>
          <p:cNvPr id="35" name="TextBox 34">
            <a:extLst>
              <a:ext uri="{FF2B5EF4-FFF2-40B4-BE49-F238E27FC236}">
                <a16:creationId xmlns:a16="http://schemas.microsoft.com/office/drawing/2014/main" xmlns="" id="{D3D7AF9A-27A7-454F-AFFE-EE71FEB1FF5F}"/>
              </a:ext>
            </a:extLst>
          </p:cNvPr>
          <p:cNvSpPr txBox="1"/>
          <p:nvPr/>
        </p:nvSpPr>
        <p:spPr>
          <a:xfrm>
            <a:off x="4180986" y="557060"/>
            <a:ext cx="3811673" cy="1938992"/>
          </a:xfrm>
          <a:prstGeom prst="rect">
            <a:avLst/>
          </a:prstGeom>
          <a:noFill/>
        </p:spPr>
        <p:txBody>
          <a:bodyPr wrap="square" rtlCol="0">
            <a:spAutoFit/>
          </a:bodyPr>
          <a:lstStyle/>
          <a:p>
            <a:pPr algn="just"/>
            <a:r>
              <a:rPr lang="en-US" sz="2000">
                <a:solidFill>
                  <a:schemeClr val="bg1"/>
                </a:solidFill>
                <a:latin typeface="Aral"/>
              </a:rPr>
              <a:t>Khi có điện áp cấp vào, lớp canh chỉnh sẽ tạo một vùng điện tích, canh chỉnh lại các tinh thể lỏng đó. Nó không cho phép ánh sáng đi qua để hiện thị lên hình ảnh tại vị trí điểm ảnh đó</a:t>
            </a:r>
            <a:endParaRPr lang="en-IN" sz="2000" dirty="0">
              <a:solidFill>
                <a:schemeClr val="bg1"/>
              </a:solidFill>
              <a:latin typeface="Aral"/>
            </a:endParaRPr>
          </a:p>
        </p:txBody>
      </p:sp>
      <p:sp>
        <p:nvSpPr>
          <p:cNvPr id="39" name="TextBox 38">
            <a:extLst>
              <a:ext uri="{FF2B5EF4-FFF2-40B4-BE49-F238E27FC236}">
                <a16:creationId xmlns:a16="http://schemas.microsoft.com/office/drawing/2014/main" xmlns="" id="{D3D7AF9A-27A7-454F-AFFE-EE71FEB1FF5F}"/>
              </a:ext>
            </a:extLst>
          </p:cNvPr>
          <p:cNvSpPr txBox="1"/>
          <p:nvPr/>
        </p:nvSpPr>
        <p:spPr>
          <a:xfrm>
            <a:off x="8188293" y="453023"/>
            <a:ext cx="3811673" cy="1938992"/>
          </a:xfrm>
          <a:prstGeom prst="rect">
            <a:avLst/>
          </a:prstGeom>
          <a:noFill/>
        </p:spPr>
        <p:txBody>
          <a:bodyPr wrap="square" rtlCol="0">
            <a:spAutoFit/>
          </a:bodyPr>
          <a:lstStyle/>
          <a:p>
            <a:pPr fontAlgn="base"/>
            <a:r>
              <a:rPr lang="vi-VN" sz="2000">
                <a:solidFill>
                  <a:schemeClr val="bg1"/>
                </a:solidFill>
              </a:rPr>
              <a:t>Các điểm ảnh trong màn hình LCD là một transistor cực nhỏ ở một trong 2 chế độ: cho phép ánh sáng đi qua hoặc không. Điểm ảnh bao gồm 3 yếu tố màu: đỏ, xanh lá, xanh dương.</a:t>
            </a:r>
          </a:p>
        </p:txBody>
      </p:sp>
      <p:sp>
        <p:nvSpPr>
          <p:cNvPr id="41" name="TextBox 40">
            <a:extLst>
              <a:ext uri="{FF2B5EF4-FFF2-40B4-BE49-F238E27FC236}">
                <a16:creationId xmlns:a16="http://schemas.microsoft.com/office/drawing/2014/main" xmlns="" id="{D3D7AF9A-27A7-454F-AFFE-EE71FEB1FF5F}"/>
              </a:ext>
            </a:extLst>
          </p:cNvPr>
          <p:cNvSpPr txBox="1"/>
          <p:nvPr/>
        </p:nvSpPr>
        <p:spPr>
          <a:xfrm>
            <a:off x="8188292" y="3429000"/>
            <a:ext cx="3811673" cy="3477875"/>
          </a:xfrm>
          <a:prstGeom prst="rect">
            <a:avLst/>
          </a:prstGeom>
          <a:noFill/>
        </p:spPr>
        <p:txBody>
          <a:bodyPr wrap="square" rtlCol="0">
            <a:spAutoFit/>
          </a:bodyPr>
          <a:lstStyle/>
          <a:p>
            <a:pPr algn="just"/>
            <a:r>
              <a:rPr lang="vi-VN" sz="2000"/>
              <a:t>Nếu điện cực của một điểm ảnh con không được áp một điện thế, thì phần tinh thể lỏng ở nơi ấy không bị tác động gì cả, ánh sáng sau khi truyền qua chỗ ấy vẫn giữ nguyên phương phân cực, và cuối cùng bị chặn lại hoàn toàn bởi kính lọc phân cực thứ hai. Điểm ảnh con này lúc đó bị tắt và đối với mắt đây là một điểm tối.</a:t>
            </a:r>
            <a:endParaRPr lang="en-IN" sz="2000" dirty="0">
              <a:latin typeface="Arial (Body)"/>
            </a:endParaRPr>
          </a:p>
        </p:txBody>
      </p:sp>
      <p:pic>
        <p:nvPicPr>
          <p:cNvPr id="3" name="Picture 2"/>
          <p:cNvPicPr>
            <a:picLocks noChangeAspect="1"/>
          </p:cNvPicPr>
          <p:nvPr/>
        </p:nvPicPr>
        <p:blipFill>
          <a:blip r:embed="rId2"/>
          <a:stretch>
            <a:fillRect/>
          </a:stretch>
        </p:blipFill>
        <p:spPr>
          <a:xfrm>
            <a:off x="0" y="3429000"/>
            <a:ext cx="8127600" cy="3308915"/>
          </a:xfrm>
          <a:prstGeom prst="rect">
            <a:avLst/>
          </a:prstGeom>
        </p:spPr>
      </p:pic>
    </p:spTree>
    <p:extLst>
      <p:ext uri="{BB962C8B-B14F-4D97-AF65-F5344CB8AC3E}">
        <p14:creationId xmlns:p14="http://schemas.microsoft.com/office/powerpoint/2010/main" val="4763297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20000"/>
                <a:lumOff val="80000"/>
              </a:schemeClr>
            </a:gs>
            <a:gs pos="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extBox 4"/>
          <p:cNvSpPr txBox="1"/>
          <p:nvPr/>
        </p:nvSpPr>
        <p:spPr>
          <a:xfrm>
            <a:off x="103031" y="140209"/>
            <a:ext cx="9968248" cy="523220"/>
          </a:xfrm>
          <a:prstGeom prst="rect">
            <a:avLst/>
          </a:prstGeom>
          <a:noFill/>
        </p:spPr>
        <p:txBody>
          <a:bodyPr wrap="square" rtlCol="0">
            <a:spAutoFit/>
          </a:bodyPr>
          <a:lstStyle/>
          <a:p>
            <a:r>
              <a:rPr lang="en-US" sz="2800" b="1" smtClean="0">
                <a:ln w="12700">
                  <a:solidFill>
                    <a:schemeClr val="accent5"/>
                  </a:solidFill>
                  <a:prstDash val="solid"/>
                </a:ln>
                <a:pattFill prst="ltDnDiag">
                  <a:fgClr>
                    <a:schemeClr val="accent5">
                      <a:lumMod val="60000"/>
                      <a:lumOff val="40000"/>
                    </a:schemeClr>
                  </a:fgClr>
                  <a:bgClr>
                    <a:schemeClr val="bg1"/>
                  </a:bgClr>
                </a:pattFill>
              </a:rPr>
              <a:t>Nguyên lý hoạt động LCD</a:t>
            </a:r>
            <a:endParaRPr lang="en-IN" sz="2800" b="1" dirty="0">
              <a:ln w="12700">
                <a:solidFill>
                  <a:schemeClr val="accent5"/>
                </a:solidFill>
                <a:prstDash val="solid"/>
              </a:ln>
              <a:pattFill prst="ltDnDiag">
                <a:fgClr>
                  <a:schemeClr val="accent5">
                    <a:lumMod val="60000"/>
                    <a:lumOff val="40000"/>
                  </a:schemeClr>
                </a:fgClr>
                <a:bgClr>
                  <a:schemeClr val="bg1"/>
                </a:bgClr>
              </a:pattFill>
            </a:endParaRPr>
          </a:p>
        </p:txBody>
      </p:sp>
      <p:grpSp>
        <p:nvGrpSpPr>
          <p:cNvPr id="8" name="Group 4"/>
          <p:cNvGrpSpPr>
            <a:grpSpLocks/>
          </p:cNvGrpSpPr>
          <p:nvPr/>
        </p:nvGrpSpPr>
        <p:grpSpPr bwMode="auto">
          <a:xfrm>
            <a:off x="2133600" y="1808163"/>
            <a:ext cx="1524000" cy="609600"/>
            <a:chOff x="864" y="1776"/>
            <a:chExt cx="960" cy="384"/>
          </a:xfrm>
        </p:grpSpPr>
        <p:sp>
          <p:nvSpPr>
            <p:cNvPr id="9" name="Line 5"/>
            <p:cNvSpPr>
              <a:spLocks noChangeShapeType="1"/>
            </p:cNvSpPr>
            <p:nvPr/>
          </p:nvSpPr>
          <p:spPr bwMode="auto">
            <a:xfrm>
              <a:off x="1200" y="1776"/>
              <a:ext cx="624" cy="0"/>
            </a:xfrm>
            <a:prstGeom prst="line">
              <a:avLst/>
            </a:prstGeom>
            <a:noFill/>
            <a:ln w="76200">
              <a:solidFill>
                <a:srgbClr val="339966"/>
              </a:solidFill>
              <a:round/>
              <a:headEnd/>
              <a:tailEnd type="triangle" w="med" len="med"/>
            </a:ln>
            <a:scene3d>
              <a:camera prst="legacyObliqueTopRight">
                <a:rot lat="19199996" lon="0" rev="0"/>
              </a:camera>
              <a:lightRig rig="legacyFlat3" dir="b"/>
            </a:scene3d>
            <a:sp3d extrusionH="11100" prstMaterial="legacyMatte">
              <a:bevelT w="13500" h="13500" prst="angle"/>
              <a:bevelB w="13500" h="13500" prst="angle"/>
              <a:extrusionClr>
                <a:srgbClr val="339966"/>
              </a:extrusionClr>
              <a:contourClr>
                <a:srgbClr val="339966"/>
              </a:contourClr>
            </a:sp3d>
            <a:extLst>
              <a:ext uri="{909E8E84-426E-40DD-AFC4-6F175D3DCCD1}">
                <a14:hiddenFill xmlns:a14="http://schemas.microsoft.com/office/drawing/2010/main">
                  <a:noFill/>
                </a14:hiddenFill>
              </a:ext>
            </a:extLst>
          </p:spPr>
          <p:txBody>
            <a:bodyPr>
              <a:flatTx/>
            </a:bodyPr>
            <a:lstStyle/>
            <a:p>
              <a:endParaRPr lang="en-US"/>
            </a:p>
          </p:txBody>
        </p:sp>
        <p:sp>
          <p:nvSpPr>
            <p:cNvPr id="10" name="Line 6"/>
            <p:cNvSpPr>
              <a:spLocks noChangeShapeType="1"/>
            </p:cNvSpPr>
            <p:nvPr/>
          </p:nvSpPr>
          <p:spPr bwMode="auto">
            <a:xfrm>
              <a:off x="1056" y="1968"/>
              <a:ext cx="624" cy="0"/>
            </a:xfrm>
            <a:prstGeom prst="line">
              <a:avLst/>
            </a:prstGeom>
            <a:noFill/>
            <a:ln w="76200">
              <a:solidFill>
                <a:srgbClr val="339966"/>
              </a:solidFill>
              <a:round/>
              <a:headEnd/>
              <a:tailEnd type="triangle" w="med" len="med"/>
            </a:ln>
            <a:scene3d>
              <a:camera prst="legacyObliqueTopRight">
                <a:rot lat="19199996" lon="0" rev="0"/>
              </a:camera>
              <a:lightRig rig="legacyFlat3" dir="b"/>
            </a:scene3d>
            <a:sp3d extrusionH="11100" prstMaterial="legacyMatte">
              <a:bevelT w="13500" h="13500" prst="angle"/>
              <a:bevelB w="13500" h="13500" prst="angle"/>
              <a:extrusionClr>
                <a:srgbClr val="339966"/>
              </a:extrusionClr>
              <a:contourClr>
                <a:srgbClr val="339966"/>
              </a:contourClr>
            </a:sp3d>
            <a:extLst>
              <a:ext uri="{909E8E84-426E-40DD-AFC4-6F175D3DCCD1}">
                <a14:hiddenFill xmlns:a14="http://schemas.microsoft.com/office/drawing/2010/main">
                  <a:noFill/>
                </a14:hiddenFill>
              </a:ext>
            </a:extLst>
          </p:spPr>
          <p:txBody>
            <a:bodyPr>
              <a:flatTx/>
            </a:bodyPr>
            <a:lstStyle/>
            <a:p>
              <a:endParaRPr lang="en-US"/>
            </a:p>
          </p:txBody>
        </p:sp>
        <p:sp>
          <p:nvSpPr>
            <p:cNvPr id="11" name="Line 7"/>
            <p:cNvSpPr>
              <a:spLocks noChangeShapeType="1"/>
            </p:cNvSpPr>
            <p:nvPr/>
          </p:nvSpPr>
          <p:spPr bwMode="auto">
            <a:xfrm>
              <a:off x="864" y="2160"/>
              <a:ext cx="624" cy="0"/>
            </a:xfrm>
            <a:prstGeom prst="line">
              <a:avLst/>
            </a:prstGeom>
            <a:noFill/>
            <a:ln w="76200">
              <a:solidFill>
                <a:srgbClr val="339966"/>
              </a:solidFill>
              <a:round/>
              <a:headEnd/>
              <a:tailEnd type="triangle" w="med" len="med"/>
            </a:ln>
            <a:scene3d>
              <a:camera prst="legacyObliqueTopRight">
                <a:rot lat="19199996" lon="0" rev="0"/>
              </a:camera>
              <a:lightRig rig="legacyFlat3" dir="b"/>
            </a:scene3d>
            <a:sp3d extrusionH="11100" prstMaterial="legacyMatte">
              <a:bevelT w="13500" h="13500" prst="angle"/>
              <a:bevelB w="13500" h="13500" prst="angle"/>
              <a:extrusionClr>
                <a:srgbClr val="339966"/>
              </a:extrusionClr>
              <a:contourClr>
                <a:srgbClr val="339966"/>
              </a:contourClr>
            </a:sp3d>
            <a:extLst>
              <a:ext uri="{909E8E84-426E-40DD-AFC4-6F175D3DCCD1}">
                <a14:hiddenFill xmlns:a14="http://schemas.microsoft.com/office/drawing/2010/main">
                  <a:noFill/>
                </a14:hiddenFill>
              </a:ext>
            </a:extLst>
          </p:spPr>
          <p:txBody>
            <a:bodyPr>
              <a:flatTx/>
            </a:bodyPr>
            <a:lstStyle/>
            <a:p>
              <a:endParaRPr lang="en-US"/>
            </a:p>
          </p:txBody>
        </p:sp>
      </p:grpSp>
      <p:grpSp>
        <p:nvGrpSpPr>
          <p:cNvPr id="12" name="Group 8"/>
          <p:cNvGrpSpPr>
            <a:grpSpLocks/>
          </p:cNvGrpSpPr>
          <p:nvPr/>
        </p:nvGrpSpPr>
        <p:grpSpPr bwMode="auto">
          <a:xfrm>
            <a:off x="2438400" y="2036763"/>
            <a:ext cx="3048000" cy="1143000"/>
            <a:chOff x="1056" y="1920"/>
            <a:chExt cx="1920" cy="864"/>
          </a:xfrm>
        </p:grpSpPr>
        <p:sp>
          <p:nvSpPr>
            <p:cNvPr id="13" name="Rectangle 9"/>
            <p:cNvSpPr>
              <a:spLocks noChangeArrowheads="1"/>
            </p:cNvSpPr>
            <p:nvPr/>
          </p:nvSpPr>
          <p:spPr bwMode="auto">
            <a:xfrm>
              <a:off x="1056" y="1920"/>
              <a:ext cx="1632" cy="864"/>
            </a:xfrm>
            <a:prstGeom prst="rect">
              <a:avLst/>
            </a:prstGeom>
            <a:solidFill>
              <a:schemeClr val="accent2"/>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chemeClr val="accent2"/>
              </a:extrusionClr>
              <a:contourClr>
                <a:schemeClr val="accent2"/>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14" name="Rectangle 10"/>
            <p:cNvSpPr>
              <a:spLocks noChangeArrowheads="1"/>
            </p:cNvSpPr>
            <p:nvPr/>
          </p:nvSpPr>
          <p:spPr bwMode="auto">
            <a:xfrm>
              <a:off x="1152" y="1920"/>
              <a:ext cx="1632" cy="864"/>
            </a:xfrm>
            <a:prstGeom prst="rect">
              <a:avLst/>
            </a:prstGeom>
            <a:solidFill>
              <a:srgbClr val="993366"/>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rgbClr val="993366"/>
              </a:extrusionClr>
              <a:contourClr>
                <a:srgbClr val="993366"/>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15" name="Rectangle 11"/>
            <p:cNvSpPr>
              <a:spLocks noChangeArrowheads="1"/>
            </p:cNvSpPr>
            <p:nvPr/>
          </p:nvSpPr>
          <p:spPr bwMode="auto">
            <a:xfrm>
              <a:off x="1248" y="1920"/>
              <a:ext cx="1632" cy="864"/>
            </a:xfrm>
            <a:prstGeom prst="rect">
              <a:avLst/>
            </a:prstGeom>
            <a:solidFill>
              <a:schemeClr val="accent1"/>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16" name="Rectangle 12"/>
            <p:cNvSpPr>
              <a:spLocks noChangeArrowheads="1"/>
            </p:cNvSpPr>
            <p:nvPr/>
          </p:nvSpPr>
          <p:spPr bwMode="auto">
            <a:xfrm>
              <a:off x="1344" y="1920"/>
              <a:ext cx="1632" cy="864"/>
            </a:xfrm>
            <a:prstGeom prst="rect">
              <a:avLst/>
            </a:prstGeom>
            <a:solidFill>
              <a:srgbClr val="808000"/>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rgbClr val="808000"/>
              </a:extrusionClr>
              <a:contourClr>
                <a:srgbClr val="808000"/>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grpSp>
      <p:sp>
        <p:nvSpPr>
          <p:cNvPr id="17" name="Text Box 17"/>
          <p:cNvSpPr txBox="1">
            <a:spLocks noChangeArrowheads="1"/>
          </p:cNvSpPr>
          <p:nvPr/>
        </p:nvSpPr>
        <p:spPr bwMode="auto">
          <a:xfrm>
            <a:off x="152400" y="1427163"/>
            <a:ext cx="237007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spcBef>
                <a:spcPct val="50000"/>
              </a:spcBef>
            </a:pPr>
            <a:r>
              <a:rPr kumimoji="1" lang="vi-VN" altLang="en-US" sz="2000">
                <a:solidFill>
                  <a:srgbClr val="000000"/>
                </a:solidFill>
                <a:latin typeface="Calibri "/>
              </a:rPr>
              <a:t>Bước 1. </a:t>
            </a:r>
            <a:r>
              <a:rPr kumimoji="1" lang="vi-VN" altLang="en-US" sz="2000" b="0">
                <a:solidFill>
                  <a:srgbClr val="000000"/>
                </a:solidFill>
                <a:latin typeface="Calibri "/>
              </a:rPr>
              <a:t>Bảng các ống huỳnh quang phát ra sóng ánh sáng qua bộ lọc thủy tinh phân cực, hướng ánh sáng tới lớp tế bào tinh thể lỏng.</a:t>
            </a:r>
            <a:endParaRPr kumimoji="1" lang="en-US" altLang="en-US" b="0">
              <a:solidFill>
                <a:srgbClr val="000000"/>
              </a:solidFill>
              <a:latin typeface="Calibri "/>
            </a:endParaRPr>
          </a:p>
        </p:txBody>
      </p:sp>
      <p:sp>
        <p:nvSpPr>
          <p:cNvPr id="18" name="Text Box 18"/>
          <p:cNvSpPr txBox="1">
            <a:spLocks noChangeArrowheads="1"/>
          </p:cNvSpPr>
          <p:nvPr/>
        </p:nvSpPr>
        <p:spPr bwMode="auto">
          <a:xfrm>
            <a:off x="4322942" y="321692"/>
            <a:ext cx="551430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spcBef>
                <a:spcPct val="50000"/>
              </a:spcBef>
            </a:pPr>
            <a:r>
              <a:rPr kumimoji="1" lang="vi-VN" altLang="en-US" sz="1600">
                <a:solidFill>
                  <a:srgbClr val="000000"/>
                </a:solidFill>
                <a:latin typeface="Arial (W1)" pitchFamily="34" charset="0"/>
              </a:rPr>
              <a:t>Bước 2.</a:t>
            </a:r>
            <a:r>
              <a:rPr kumimoji="1" lang="vi-VN" altLang="en-US" sz="2000" b="0">
                <a:solidFill>
                  <a:srgbClr val="000000"/>
                </a:solidFill>
                <a:latin typeface="Calibri "/>
              </a:rPr>
              <a:t> Khi ánh sáng truyền qua tinh thể lỏng, điện tích làm cho một số tế bào bị xoắn lại, làm cho sóng ánh sáng bị uốn cong khi chúng đi qua bộ lọc màu.</a:t>
            </a:r>
            <a:endParaRPr kumimoji="1" lang="en-US" altLang="en-US" sz="1400" b="0">
              <a:solidFill>
                <a:srgbClr val="000000"/>
              </a:solidFill>
              <a:latin typeface="Calibri "/>
            </a:endParaRPr>
          </a:p>
        </p:txBody>
      </p:sp>
      <p:sp>
        <p:nvSpPr>
          <p:cNvPr id="19" name="Text Box 19"/>
          <p:cNvSpPr txBox="1">
            <a:spLocks noChangeArrowheads="1"/>
          </p:cNvSpPr>
          <p:nvPr/>
        </p:nvSpPr>
        <p:spPr bwMode="auto">
          <a:xfrm>
            <a:off x="7162799" y="3027363"/>
            <a:ext cx="3771899"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spcBef>
                <a:spcPct val="50000"/>
              </a:spcBef>
            </a:pPr>
            <a:r>
              <a:rPr kumimoji="1" lang="vi-VN" altLang="en-US" sz="2000">
                <a:solidFill>
                  <a:srgbClr val="000000"/>
                </a:solidFill>
                <a:latin typeface="Calibri "/>
              </a:rPr>
              <a:t>Bước 3.</a:t>
            </a:r>
            <a:r>
              <a:rPr kumimoji="1" lang="vi-VN" altLang="en-US" sz="2000" b="0">
                <a:solidFill>
                  <a:srgbClr val="000000"/>
                </a:solidFill>
                <a:latin typeface="Calibri "/>
              </a:rPr>
              <a:t> Khi ánh sáng đến bộ lọc thủy tinh phân cực thứ hai, ánh sáng được phép đi qua bất kỳ tế bào nào xếp hàng tại bộ lọc thủy tinh phân cực thứ nhất. Sự vắng mặt và sự hiện diện của ánh sáng màu khiến hình ảnh hiển thị trên màn hình.</a:t>
            </a:r>
            <a:endParaRPr kumimoji="1" lang="en-US" altLang="en-US" b="0">
              <a:solidFill>
                <a:srgbClr val="000000"/>
              </a:solidFill>
              <a:latin typeface="Calibri "/>
            </a:endParaRPr>
          </a:p>
        </p:txBody>
      </p:sp>
      <p:grpSp>
        <p:nvGrpSpPr>
          <p:cNvPr id="20" name="Group 20"/>
          <p:cNvGrpSpPr>
            <a:grpSpLocks/>
          </p:cNvGrpSpPr>
          <p:nvPr/>
        </p:nvGrpSpPr>
        <p:grpSpPr bwMode="auto">
          <a:xfrm>
            <a:off x="3865563" y="1808163"/>
            <a:ext cx="2763837" cy="1206500"/>
            <a:chOff x="2147" y="1536"/>
            <a:chExt cx="1741" cy="760"/>
          </a:xfrm>
        </p:grpSpPr>
        <p:sp>
          <p:nvSpPr>
            <p:cNvPr id="21" name="Rectangle 21"/>
            <p:cNvSpPr>
              <a:spLocks noChangeArrowheads="1"/>
            </p:cNvSpPr>
            <p:nvPr/>
          </p:nvSpPr>
          <p:spPr bwMode="auto">
            <a:xfrm rot="16563061" flipH="1">
              <a:off x="3732" y="1660"/>
              <a:ext cx="264" cy="48"/>
            </a:xfrm>
            <a:prstGeom prst="rect">
              <a:avLst/>
            </a:prstGeom>
            <a:solidFill>
              <a:srgbClr val="0099CC"/>
            </a:solidFill>
            <a:ln w="9525">
              <a:miter lim="800000"/>
              <a:headEnd/>
              <a:tailEnd/>
            </a:ln>
            <a:scene3d>
              <a:camera prst="legacyObliqueTopRight">
                <a:rot lat="16800000" lon="194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2" name="Rectangle 22"/>
            <p:cNvSpPr>
              <a:spLocks noChangeArrowheads="1"/>
            </p:cNvSpPr>
            <p:nvPr/>
          </p:nvSpPr>
          <p:spPr bwMode="auto">
            <a:xfrm rot="-5036939">
              <a:off x="2203" y="1886"/>
              <a:ext cx="347" cy="63"/>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3" name="Rectangle 23"/>
            <p:cNvSpPr>
              <a:spLocks noChangeArrowheads="1"/>
            </p:cNvSpPr>
            <p:nvPr/>
          </p:nvSpPr>
          <p:spPr bwMode="auto">
            <a:xfrm rot="-5036939">
              <a:off x="2394" y="1673"/>
              <a:ext cx="336" cy="61"/>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4" name="Rectangle 24"/>
            <p:cNvSpPr>
              <a:spLocks noChangeArrowheads="1"/>
            </p:cNvSpPr>
            <p:nvPr/>
          </p:nvSpPr>
          <p:spPr bwMode="auto">
            <a:xfrm rot="-5036939">
              <a:off x="2005" y="2090"/>
              <a:ext cx="348" cy="63"/>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5" name="Rectangle 25"/>
            <p:cNvSpPr>
              <a:spLocks noChangeArrowheads="1"/>
            </p:cNvSpPr>
            <p:nvPr/>
          </p:nvSpPr>
          <p:spPr bwMode="auto">
            <a:xfrm rot="-5036939">
              <a:off x="2546" y="1886"/>
              <a:ext cx="347" cy="63"/>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6" name="Rectangle 26"/>
            <p:cNvSpPr>
              <a:spLocks noChangeArrowheads="1"/>
            </p:cNvSpPr>
            <p:nvPr/>
          </p:nvSpPr>
          <p:spPr bwMode="auto">
            <a:xfrm rot="-5036939">
              <a:off x="2882" y="1886"/>
              <a:ext cx="347" cy="63"/>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7" name="Rectangle 27"/>
            <p:cNvSpPr>
              <a:spLocks noChangeArrowheads="1"/>
            </p:cNvSpPr>
            <p:nvPr/>
          </p:nvSpPr>
          <p:spPr bwMode="auto">
            <a:xfrm rot="-5036939">
              <a:off x="3266" y="1886"/>
              <a:ext cx="347" cy="63"/>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8" name="Rectangle 28"/>
            <p:cNvSpPr>
              <a:spLocks noChangeArrowheads="1"/>
            </p:cNvSpPr>
            <p:nvPr/>
          </p:nvSpPr>
          <p:spPr bwMode="auto">
            <a:xfrm rot="-5036939">
              <a:off x="2652" y="1664"/>
              <a:ext cx="296" cy="54"/>
            </a:xfrm>
            <a:prstGeom prst="rect">
              <a:avLst/>
            </a:prstGeom>
            <a:solidFill>
              <a:srgbClr val="0099CC"/>
            </a:solidFill>
            <a:ln w="9525">
              <a:miter lim="800000"/>
              <a:headEnd/>
              <a:tailEnd/>
            </a:ln>
            <a:scene3d>
              <a:camera prst="legacyObliqueTopRight">
                <a:rot lat="174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29" name="Rectangle 29"/>
            <p:cNvSpPr>
              <a:spLocks noChangeArrowheads="1"/>
            </p:cNvSpPr>
            <p:nvPr/>
          </p:nvSpPr>
          <p:spPr bwMode="auto">
            <a:xfrm rot="-6122498">
              <a:off x="2858" y="1670"/>
              <a:ext cx="288" cy="52"/>
            </a:xfrm>
            <a:prstGeom prst="rect">
              <a:avLst/>
            </a:prstGeom>
            <a:solidFill>
              <a:srgbClr val="0099CC"/>
            </a:solidFill>
            <a:ln w="9525">
              <a:miter lim="800000"/>
              <a:headEnd/>
              <a:tailEnd/>
            </a:ln>
            <a:scene3d>
              <a:camera prst="legacyObliqueTopRight">
                <a:rot lat="17099995" lon="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0" name="Rectangle 30"/>
            <p:cNvSpPr>
              <a:spLocks noChangeArrowheads="1"/>
            </p:cNvSpPr>
            <p:nvPr/>
          </p:nvSpPr>
          <p:spPr bwMode="auto">
            <a:xfrm rot="-5036939">
              <a:off x="3151" y="2109"/>
              <a:ext cx="276" cy="50"/>
            </a:xfrm>
            <a:prstGeom prst="rect">
              <a:avLst/>
            </a:prstGeom>
            <a:solidFill>
              <a:srgbClr val="0099CC"/>
            </a:solidFill>
            <a:ln w="9525">
              <a:miter lim="800000"/>
              <a:headEnd/>
              <a:tailEnd/>
            </a:ln>
            <a:scene3d>
              <a:camera prst="legacyObliqueTopRight">
                <a:rot lat="17400000" lon="30000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1" name="Rectangle 31"/>
            <p:cNvSpPr>
              <a:spLocks noChangeArrowheads="1"/>
            </p:cNvSpPr>
            <p:nvPr/>
          </p:nvSpPr>
          <p:spPr bwMode="auto">
            <a:xfrm rot="-5036939">
              <a:off x="3347" y="2090"/>
              <a:ext cx="348" cy="63"/>
            </a:xfrm>
            <a:prstGeom prst="rect">
              <a:avLst/>
            </a:prstGeom>
            <a:solidFill>
              <a:srgbClr val="0099CC"/>
            </a:solidFill>
            <a:ln w="9525">
              <a:miter lim="800000"/>
              <a:headEnd/>
              <a:tailEnd/>
            </a:ln>
            <a:scene3d>
              <a:camera prst="legacyObliqueTopRight">
                <a:rot lat="168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2" name="Rectangle 32"/>
            <p:cNvSpPr>
              <a:spLocks noChangeArrowheads="1"/>
            </p:cNvSpPr>
            <p:nvPr/>
          </p:nvSpPr>
          <p:spPr bwMode="auto">
            <a:xfrm rot="14226121" flipH="1">
              <a:off x="3300" y="1660"/>
              <a:ext cx="264" cy="48"/>
            </a:xfrm>
            <a:prstGeom prst="rect">
              <a:avLst/>
            </a:prstGeom>
            <a:solidFill>
              <a:srgbClr val="0099CC"/>
            </a:solidFill>
            <a:ln w="9525">
              <a:miter lim="800000"/>
              <a:headEnd/>
              <a:tailEnd/>
            </a:ln>
            <a:scene3d>
              <a:camera prst="legacyObliqueTopRight">
                <a:rot lat="16199995" lon="60000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3" name="Rectangle 33"/>
            <p:cNvSpPr>
              <a:spLocks noChangeArrowheads="1"/>
            </p:cNvSpPr>
            <p:nvPr/>
          </p:nvSpPr>
          <p:spPr bwMode="auto">
            <a:xfrm rot="16563061" flipH="1">
              <a:off x="3540" y="1660"/>
              <a:ext cx="264" cy="48"/>
            </a:xfrm>
            <a:prstGeom prst="rect">
              <a:avLst/>
            </a:prstGeom>
            <a:solidFill>
              <a:srgbClr val="0099CC"/>
            </a:solidFill>
            <a:ln w="9525">
              <a:miter lim="800000"/>
              <a:headEnd/>
              <a:tailEnd/>
            </a:ln>
            <a:scene3d>
              <a:camera prst="legacyObliqueTopRight">
                <a:rot lat="5400000" lon="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4" name="Rectangle 34"/>
            <p:cNvSpPr>
              <a:spLocks noChangeArrowheads="1"/>
            </p:cNvSpPr>
            <p:nvPr/>
          </p:nvSpPr>
          <p:spPr bwMode="auto">
            <a:xfrm rot="14226121" flipH="1">
              <a:off x="3108" y="1660"/>
              <a:ext cx="264" cy="48"/>
            </a:xfrm>
            <a:prstGeom prst="rect">
              <a:avLst/>
            </a:prstGeom>
            <a:solidFill>
              <a:srgbClr val="0099CC"/>
            </a:solidFill>
            <a:ln w="9525">
              <a:miter lim="800000"/>
              <a:headEnd/>
              <a:tailEnd/>
            </a:ln>
            <a:scene3d>
              <a:camera prst="legacyObliqueTopRight">
                <a:rot lat="16199995" lon="60000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5" name="Rectangle 35"/>
            <p:cNvSpPr>
              <a:spLocks noChangeArrowheads="1"/>
            </p:cNvSpPr>
            <p:nvPr/>
          </p:nvSpPr>
          <p:spPr bwMode="auto">
            <a:xfrm rot="-5036939">
              <a:off x="2220" y="2096"/>
              <a:ext cx="296" cy="54"/>
            </a:xfrm>
            <a:prstGeom prst="rect">
              <a:avLst/>
            </a:prstGeom>
            <a:solidFill>
              <a:srgbClr val="0099CC"/>
            </a:solidFill>
            <a:ln w="9525">
              <a:miter lim="800000"/>
              <a:headEnd/>
              <a:tailEnd/>
            </a:ln>
            <a:scene3d>
              <a:camera prst="legacyObliqueTopRight">
                <a:rot lat="17400000" lon="21299996"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6" name="Rectangle 36"/>
            <p:cNvSpPr>
              <a:spLocks noChangeArrowheads="1"/>
            </p:cNvSpPr>
            <p:nvPr/>
          </p:nvSpPr>
          <p:spPr bwMode="auto">
            <a:xfrm rot="-6122498">
              <a:off x="2426" y="2102"/>
              <a:ext cx="288" cy="52"/>
            </a:xfrm>
            <a:prstGeom prst="rect">
              <a:avLst/>
            </a:prstGeom>
            <a:solidFill>
              <a:srgbClr val="0099CC"/>
            </a:solidFill>
            <a:ln w="9525">
              <a:miter lim="800000"/>
              <a:headEnd/>
              <a:tailEnd/>
            </a:ln>
            <a:scene3d>
              <a:camera prst="legacyObliqueTopRight">
                <a:rot lat="17099995" lon="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7" name="Rectangle 37"/>
            <p:cNvSpPr>
              <a:spLocks noChangeArrowheads="1"/>
            </p:cNvSpPr>
            <p:nvPr/>
          </p:nvSpPr>
          <p:spPr bwMode="auto">
            <a:xfrm rot="14226121" flipH="1">
              <a:off x="2820" y="2092"/>
              <a:ext cx="264" cy="48"/>
            </a:xfrm>
            <a:prstGeom prst="rect">
              <a:avLst/>
            </a:prstGeom>
            <a:solidFill>
              <a:srgbClr val="0099CC"/>
            </a:solidFill>
            <a:ln w="9525">
              <a:miter lim="800000"/>
              <a:headEnd/>
              <a:tailEnd/>
            </a:ln>
            <a:scene3d>
              <a:camera prst="legacyObliqueTopRight">
                <a:rot lat="16199995" lon="60000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8" name="Rectangle 38"/>
            <p:cNvSpPr>
              <a:spLocks noChangeArrowheads="1"/>
            </p:cNvSpPr>
            <p:nvPr/>
          </p:nvSpPr>
          <p:spPr bwMode="auto">
            <a:xfrm rot="16563061" flipH="1">
              <a:off x="3012" y="2092"/>
              <a:ext cx="264" cy="48"/>
            </a:xfrm>
            <a:prstGeom prst="rect">
              <a:avLst/>
            </a:prstGeom>
            <a:solidFill>
              <a:srgbClr val="0099CC"/>
            </a:solidFill>
            <a:ln w="9525">
              <a:miter lim="800000"/>
              <a:headEnd/>
              <a:tailEnd/>
            </a:ln>
            <a:scene3d>
              <a:camera prst="legacyObliqueTopRight">
                <a:rot lat="5400000" lon="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39" name="Rectangle 39"/>
            <p:cNvSpPr>
              <a:spLocks noChangeArrowheads="1"/>
            </p:cNvSpPr>
            <p:nvPr/>
          </p:nvSpPr>
          <p:spPr bwMode="auto">
            <a:xfrm rot="14226121" flipH="1">
              <a:off x="2628" y="2092"/>
              <a:ext cx="264" cy="48"/>
            </a:xfrm>
            <a:prstGeom prst="rect">
              <a:avLst/>
            </a:prstGeom>
            <a:solidFill>
              <a:srgbClr val="0099CC"/>
            </a:solidFill>
            <a:ln w="9525">
              <a:miter lim="800000"/>
              <a:headEnd/>
              <a:tailEnd/>
            </a:ln>
            <a:scene3d>
              <a:camera prst="legacyObliqueTopRight">
                <a:rot lat="16199995" lon="600000" rev="0"/>
              </a:camera>
              <a:lightRig rig="legacyFlat3" dir="b"/>
            </a:scene3d>
            <a:sp3d prstMaterial="legacyMatte">
              <a:bevelT w="13500" h="13500" prst="angle"/>
              <a:bevelB w="13500" h="13500" prst="angle"/>
              <a:extrusionClr>
                <a:srgbClr val="0099CC"/>
              </a:extrusionClr>
              <a:contourClr>
                <a:srgbClr val="0099CC"/>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grpSp>
      <p:sp>
        <p:nvSpPr>
          <p:cNvPr id="40" name="Rectangle 40"/>
          <p:cNvSpPr>
            <a:spLocks noChangeArrowheads="1"/>
          </p:cNvSpPr>
          <p:nvPr/>
        </p:nvSpPr>
        <p:spPr bwMode="auto">
          <a:xfrm>
            <a:off x="4495800" y="3103563"/>
            <a:ext cx="13573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lgn="ctr"/>
            <a:r>
              <a:rPr kumimoji="1" lang="en-US" altLang="en-US" sz="1200" b="0">
                <a:solidFill>
                  <a:srgbClr val="000000"/>
                </a:solidFill>
                <a:latin typeface="Times New Roman" panose="02020603050405020304" pitchFamily="18" charset="0"/>
              </a:rPr>
              <a:t>Liquid crystal cells</a:t>
            </a:r>
          </a:p>
        </p:txBody>
      </p:sp>
      <p:grpSp>
        <p:nvGrpSpPr>
          <p:cNvPr id="41" name="Group 41"/>
          <p:cNvGrpSpPr>
            <a:grpSpLocks/>
          </p:cNvGrpSpPr>
          <p:nvPr/>
        </p:nvGrpSpPr>
        <p:grpSpPr bwMode="auto">
          <a:xfrm>
            <a:off x="5410200" y="2036763"/>
            <a:ext cx="3048000" cy="1143000"/>
            <a:chOff x="3120" y="1632"/>
            <a:chExt cx="1920" cy="1152"/>
          </a:xfrm>
        </p:grpSpPr>
        <p:sp>
          <p:nvSpPr>
            <p:cNvPr id="42" name="Rectangle 42"/>
            <p:cNvSpPr>
              <a:spLocks noChangeArrowheads="1"/>
            </p:cNvSpPr>
            <p:nvPr/>
          </p:nvSpPr>
          <p:spPr bwMode="auto">
            <a:xfrm>
              <a:off x="3120" y="1632"/>
              <a:ext cx="1632" cy="1152"/>
            </a:xfrm>
            <a:prstGeom prst="rect">
              <a:avLst/>
            </a:prstGeom>
            <a:solidFill>
              <a:srgbClr val="808000"/>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rgbClr val="808000"/>
              </a:extrusionClr>
              <a:contourClr>
                <a:srgbClr val="808000"/>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43" name="Rectangle 43"/>
            <p:cNvSpPr>
              <a:spLocks noChangeArrowheads="1"/>
            </p:cNvSpPr>
            <p:nvPr/>
          </p:nvSpPr>
          <p:spPr bwMode="auto">
            <a:xfrm>
              <a:off x="3216" y="1632"/>
              <a:ext cx="1632" cy="1152"/>
            </a:xfrm>
            <a:prstGeom prst="rect">
              <a:avLst/>
            </a:prstGeom>
            <a:solidFill>
              <a:schemeClr val="accent1"/>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44" name="Rectangle 44"/>
            <p:cNvSpPr>
              <a:spLocks noChangeArrowheads="1"/>
            </p:cNvSpPr>
            <p:nvPr/>
          </p:nvSpPr>
          <p:spPr bwMode="auto">
            <a:xfrm>
              <a:off x="3312" y="1632"/>
              <a:ext cx="1632" cy="1152"/>
            </a:xfrm>
            <a:prstGeom prst="rect">
              <a:avLst/>
            </a:prstGeom>
            <a:solidFill>
              <a:srgbClr val="993366"/>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rgbClr val="993366"/>
              </a:extrusionClr>
              <a:contourClr>
                <a:srgbClr val="993366"/>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sp>
          <p:nvSpPr>
            <p:cNvPr id="45" name="Rectangle 45"/>
            <p:cNvSpPr>
              <a:spLocks noChangeArrowheads="1"/>
            </p:cNvSpPr>
            <p:nvPr/>
          </p:nvSpPr>
          <p:spPr bwMode="auto">
            <a:xfrm>
              <a:off x="3408" y="1632"/>
              <a:ext cx="1632" cy="1152"/>
            </a:xfrm>
            <a:prstGeom prst="rect">
              <a:avLst/>
            </a:prstGeom>
            <a:solidFill>
              <a:schemeClr val="hlink"/>
            </a:solidFill>
            <a:ln w="9525">
              <a:miter lim="800000"/>
              <a:headEnd/>
              <a:tailEnd/>
            </a:ln>
            <a:scene3d>
              <a:camera prst="legacyObliqueTopRight">
                <a:rot lat="0" lon="16199995" rev="0"/>
              </a:camera>
              <a:lightRig rig="legacyFlat3" dir="b"/>
            </a:scene3d>
            <a:sp3d extrusionH="1762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eaLnBrk="1" hangingPunct="1"/>
              <a:endParaRPr lang="en-US" altLang="en-US"/>
            </a:p>
          </p:txBody>
        </p:sp>
      </p:grpSp>
      <p:grpSp>
        <p:nvGrpSpPr>
          <p:cNvPr id="46" name="Group 46"/>
          <p:cNvGrpSpPr>
            <a:grpSpLocks/>
          </p:cNvGrpSpPr>
          <p:nvPr/>
        </p:nvGrpSpPr>
        <p:grpSpPr bwMode="auto">
          <a:xfrm>
            <a:off x="4386263" y="3636963"/>
            <a:ext cx="2230437" cy="850900"/>
            <a:chOff x="2283" y="3091"/>
            <a:chExt cx="1405" cy="536"/>
          </a:xfrm>
        </p:grpSpPr>
        <p:grpSp>
          <p:nvGrpSpPr>
            <p:cNvPr id="47" name="Group 47"/>
            <p:cNvGrpSpPr>
              <a:grpSpLocks/>
            </p:cNvGrpSpPr>
            <p:nvPr/>
          </p:nvGrpSpPr>
          <p:grpSpPr bwMode="auto">
            <a:xfrm>
              <a:off x="2784" y="3091"/>
              <a:ext cx="904" cy="536"/>
              <a:chOff x="2784" y="3091"/>
              <a:chExt cx="904" cy="536"/>
            </a:xfrm>
          </p:grpSpPr>
          <p:grpSp>
            <p:nvGrpSpPr>
              <p:cNvPr id="49" name="Group 48"/>
              <p:cNvGrpSpPr>
                <a:grpSpLocks/>
              </p:cNvGrpSpPr>
              <p:nvPr/>
            </p:nvGrpSpPr>
            <p:grpSpPr bwMode="auto">
              <a:xfrm>
                <a:off x="3024" y="3091"/>
                <a:ext cx="336" cy="96"/>
                <a:chOff x="3024" y="3072"/>
                <a:chExt cx="336" cy="96"/>
              </a:xfrm>
            </p:grpSpPr>
            <p:sp>
              <p:nvSpPr>
                <p:cNvPr id="59" name="Line 49"/>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0" name="Line 50"/>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0" name="Group 51"/>
              <p:cNvGrpSpPr>
                <a:grpSpLocks/>
              </p:cNvGrpSpPr>
              <p:nvPr/>
            </p:nvGrpSpPr>
            <p:grpSpPr bwMode="auto">
              <a:xfrm>
                <a:off x="2880" y="3091"/>
                <a:ext cx="576" cy="248"/>
                <a:chOff x="3024" y="3072"/>
                <a:chExt cx="336" cy="96"/>
              </a:xfrm>
            </p:grpSpPr>
            <p:sp>
              <p:nvSpPr>
                <p:cNvPr id="57" name="Line 52"/>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53"/>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1" name="Group 54"/>
              <p:cNvGrpSpPr>
                <a:grpSpLocks/>
              </p:cNvGrpSpPr>
              <p:nvPr/>
            </p:nvGrpSpPr>
            <p:grpSpPr bwMode="auto">
              <a:xfrm>
                <a:off x="2784" y="3091"/>
                <a:ext cx="768" cy="392"/>
                <a:chOff x="3024" y="3072"/>
                <a:chExt cx="336" cy="96"/>
              </a:xfrm>
            </p:grpSpPr>
            <p:sp>
              <p:nvSpPr>
                <p:cNvPr id="55" name="Line 55"/>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6" name="Line 56"/>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2" name="Group 57"/>
              <p:cNvGrpSpPr>
                <a:grpSpLocks/>
              </p:cNvGrpSpPr>
              <p:nvPr/>
            </p:nvGrpSpPr>
            <p:grpSpPr bwMode="auto">
              <a:xfrm>
                <a:off x="2976" y="3091"/>
                <a:ext cx="712" cy="536"/>
                <a:chOff x="3024" y="3072"/>
                <a:chExt cx="336" cy="96"/>
              </a:xfrm>
            </p:grpSpPr>
            <p:sp>
              <p:nvSpPr>
                <p:cNvPr id="53" name="Line 58"/>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 name="Line 59"/>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48" name="Rectangle 60"/>
            <p:cNvSpPr>
              <a:spLocks noChangeArrowheads="1"/>
            </p:cNvSpPr>
            <p:nvPr/>
          </p:nvSpPr>
          <p:spPr bwMode="auto">
            <a:xfrm>
              <a:off x="2283" y="3398"/>
              <a:ext cx="5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lgn="ctr"/>
              <a:r>
                <a:rPr kumimoji="1" lang="en-US" altLang="en-US" sz="1200" b="0">
                  <a:solidFill>
                    <a:srgbClr val="000000"/>
                  </a:solidFill>
                  <a:latin typeface="Times New Roman" panose="02020603050405020304" pitchFamily="18" charset="0"/>
                </a:rPr>
                <a:t>Color filter</a:t>
              </a:r>
            </a:p>
          </p:txBody>
        </p:sp>
      </p:grpSp>
      <p:grpSp>
        <p:nvGrpSpPr>
          <p:cNvPr id="61" name="Group 61"/>
          <p:cNvGrpSpPr>
            <a:grpSpLocks/>
          </p:cNvGrpSpPr>
          <p:nvPr/>
        </p:nvGrpSpPr>
        <p:grpSpPr bwMode="auto">
          <a:xfrm>
            <a:off x="3136900" y="3636963"/>
            <a:ext cx="2474913" cy="1219200"/>
            <a:chOff x="1496" y="3091"/>
            <a:chExt cx="1559" cy="768"/>
          </a:xfrm>
        </p:grpSpPr>
        <p:sp>
          <p:nvSpPr>
            <p:cNvPr id="62" name="Rectangle 62"/>
            <p:cNvSpPr>
              <a:spLocks noChangeArrowheads="1"/>
            </p:cNvSpPr>
            <p:nvPr/>
          </p:nvSpPr>
          <p:spPr bwMode="auto">
            <a:xfrm>
              <a:off x="2064" y="3110"/>
              <a:ext cx="99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lgn="ctr"/>
              <a:r>
                <a:rPr kumimoji="1" lang="en-US" altLang="en-US" sz="1200" b="0">
                  <a:solidFill>
                    <a:srgbClr val="000000"/>
                  </a:solidFill>
                  <a:latin typeface="Times New Roman" panose="02020603050405020304" pitchFamily="18" charset="0"/>
                </a:rPr>
                <a:t>Transparent electrodes</a:t>
              </a:r>
            </a:p>
          </p:txBody>
        </p:sp>
        <p:sp>
          <p:nvSpPr>
            <p:cNvPr id="63" name="Rectangle 63"/>
            <p:cNvSpPr>
              <a:spLocks noChangeArrowheads="1"/>
            </p:cNvSpPr>
            <p:nvPr/>
          </p:nvSpPr>
          <p:spPr bwMode="auto">
            <a:xfrm>
              <a:off x="2185" y="3254"/>
              <a:ext cx="7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lgn="ctr"/>
              <a:r>
                <a:rPr kumimoji="1" lang="en-US" altLang="en-US" sz="1200" b="0">
                  <a:solidFill>
                    <a:srgbClr val="000000"/>
                  </a:solidFill>
                  <a:latin typeface="Times New Roman" panose="02020603050405020304" pitchFamily="18" charset="0"/>
                </a:rPr>
                <a:t>Alignment layer</a:t>
              </a:r>
            </a:p>
          </p:txBody>
        </p:sp>
        <p:sp>
          <p:nvSpPr>
            <p:cNvPr id="64" name="Rectangle 64"/>
            <p:cNvSpPr>
              <a:spLocks noChangeArrowheads="1"/>
            </p:cNvSpPr>
            <p:nvPr/>
          </p:nvSpPr>
          <p:spPr bwMode="auto">
            <a:xfrm>
              <a:off x="2090" y="3542"/>
              <a:ext cx="9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lgn="ctr"/>
              <a:r>
                <a:rPr kumimoji="1" lang="en-US" altLang="en-US" sz="1200" b="0">
                  <a:solidFill>
                    <a:srgbClr val="000000"/>
                  </a:solidFill>
                  <a:latin typeface="Times New Roman" panose="02020603050405020304" pitchFamily="18" charset="0"/>
                </a:rPr>
                <a:t>Polarizing glass filter</a:t>
              </a:r>
            </a:p>
          </p:txBody>
        </p:sp>
        <p:sp>
          <p:nvSpPr>
            <p:cNvPr id="65" name="Rectangle 65"/>
            <p:cNvSpPr>
              <a:spLocks noChangeArrowheads="1"/>
            </p:cNvSpPr>
            <p:nvPr/>
          </p:nvSpPr>
          <p:spPr bwMode="auto">
            <a:xfrm>
              <a:off x="2065" y="3686"/>
              <a:ext cx="9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Verdana" panose="020B0604030504040204" pitchFamily="34" charset="0"/>
                  <a:cs typeface="Angsana New" panose="02020603050405020304" pitchFamily="18" charset="-34"/>
                </a:defRPr>
              </a:lvl1pPr>
              <a:lvl2pPr marL="742950" indent="-285750" eaLnBrk="0" hangingPunct="0">
                <a:defRPr b="1">
                  <a:solidFill>
                    <a:schemeClr val="tx1"/>
                  </a:solidFill>
                  <a:latin typeface="Verdana" panose="020B0604030504040204" pitchFamily="34" charset="0"/>
                  <a:cs typeface="Angsana New" panose="02020603050405020304" pitchFamily="18" charset="-34"/>
                </a:defRPr>
              </a:lvl2pPr>
              <a:lvl3pPr marL="1143000" indent="-228600" eaLnBrk="0" hangingPunct="0">
                <a:defRPr b="1">
                  <a:solidFill>
                    <a:schemeClr val="tx1"/>
                  </a:solidFill>
                  <a:latin typeface="Verdana" panose="020B0604030504040204" pitchFamily="34" charset="0"/>
                  <a:cs typeface="Angsana New" panose="02020603050405020304" pitchFamily="18" charset="-34"/>
                </a:defRPr>
              </a:lvl3pPr>
              <a:lvl4pPr marL="1600200" indent="-228600" eaLnBrk="0" hangingPunct="0">
                <a:defRPr b="1">
                  <a:solidFill>
                    <a:schemeClr val="tx1"/>
                  </a:solidFill>
                  <a:latin typeface="Verdana" panose="020B0604030504040204" pitchFamily="34" charset="0"/>
                  <a:cs typeface="Angsana New" panose="02020603050405020304" pitchFamily="18" charset="-34"/>
                </a:defRPr>
              </a:lvl4pPr>
              <a:lvl5pPr marL="2057400" indent="-228600" eaLnBrk="0" hangingPunct="0">
                <a:defRPr b="1">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ngsana New" panose="02020603050405020304" pitchFamily="18" charset="-34"/>
                </a:defRPr>
              </a:lvl9pPr>
            </a:lstStyle>
            <a:p>
              <a:pPr algn="ctr"/>
              <a:r>
                <a:rPr kumimoji="1" lang="en-US" altLang="en-US" sz="1200" b="0">
                  <a:solidFill>
                    <a:srgbClr val="000000"/>
                  </a:solidFill>
                  <a:latin typeface="Times New Roman" panose="02020603050405020304" pitchFamily="18" charset="0"/>
                </a:rPr>
                <a:t>Fluorescent tube panel</a:t>
              </a:r>
            </a:p>
          </p:txBody>
        </p:sp>
        <p:grpSp>
          <p:nvGrpSpPr>
            <p:cNvPr id="66" name="Group 66"/>
            <p:cNvGrpSpPr>
              <a:grpSpLocks/>
            </p:cNvGrpSpPr>
            <p:nvPr/>
          </p:nvGrpSpPr>
          <p:grpSpPr bwMode="auto">
            <a:xfrm flipH="1">
              <a:off x="1800" y="3091"/>
              <a:ext cx="312" cy="96"/>
              <a:chOff x="3024" y="3072"/>
              <a:chExt cx="336" cy="96"/>
            </a:xfrm>
          </p:grpSpPr>
          <p:sp>
            <p:nvSpPr>
              <p:cNvPr id="76" name="Line 67"/>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7" name="Line 68"/>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7" name="Group 69"/>
            <p:cNvGrpSpPr>
              <a:grpSpLocks/>
            </p:cNvGrpSpPr>
            <p:nvPr/>
          </p:nvGrpSpPr>
          <p:grpSpPr bwMode="auto">
            <a:xfrm flipH="1">
              <a:off x="1696" y="3091"/>
              <a:ext cx="509" cy="248"/>
              <a:chOff x="3024" y="3072"/>
              <a:chExt cx="336" cy="96"/>
            </a:xfrm>
          </p:grpSpPr>
          <p:sp>
            <p:nvSpPr>
              <p:cNvPr id="74" name="Line 70"/>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5" name="Line 71"/>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8" name="Group 72"/>
            <p:cNvGrpSpPr>
              <a:grpSpLocks/>
            </p:cNvGrpSpPr>
            <p:nvPr/>
          </p:nvGrpSpPr>
          <p:grpSpPr bwMode="auto">
            <a:xfrm flipH="1">
              <a:off x="1592" y="3091"/>
              <a:ext cx="520" cy="528"/>
              <a:chOff x="3024" y="3072"/>
              <a:chExt cx="336" cy="96"/>
            </a:xfrm>
          </p:grpSpPr>
          <p:sp>
            <p:nvSpPr>
              <p:cNvPr id="72" name="Line 73"/>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3" name="Line 74"/>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69" name="Group 75"/>
            <p:cNvGrpSpPr>
              <a:grpSpLocks/>
            </p:cNvGrpSpPr>
            <p:nvPr/>
          </p:nvGrpSpPr>
          <p:grpSpPr bwMode="auto">
            <a:xfrm flipH="1">
              <a:off x="1496" y="3091"/>
              <a:ext cx="616" cy="680"/>
              <a:chOff x="3024" y="3072"/>
              <a:chExt cx="336" cy="96"/>
            </a:xfrm>
          </p:grpSpPr>
          <p:sp>
            <p:nvSpPr>
              <p:cNvPr id="70" name="Line 76"/>
              <p:cNvSpPr>
                <a:spLocks noChangeShapeType="1"/>
              </p:cNvSpPr>
              <p:nvPr/>
            </p:nvSpPr>
            <p:spPr bwMode="auto">
              <a:xfrm>
                <a:off x="3024" y="3168"/>
                <a:ext cx="336" cy="0"/>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77"/>
              <p:cNvSpPr>
                <a:spLocks noChangeShapeType="1"/>
              </p:cNvSpPr>
              <p:nvPr/>
            </p:nvSpPr>
            <p:spPr bwMode="auto">
              <a:xfrm flipV="1">
                <a:off x="3360" y="3072"/>
                <a:ext cx="0" cy="96"/>
              </a:xfrm>
              <a:prstGeom prst="line">
                <a:avLst/>
              </a:prstGeom>
              <a:noFill/>
              <a:ln w="9525">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grpSp>
        <p:nvGrpSpPr>
          <p:cNvPr id="78" name="Group 78"/>
          <p:cNvGrpSpPr>
            <a:grpSpLocks/>
          </p:cNvGrpSpPr>
          <p:nvPr/>
        </p:nvGrpSpPr>
        <p:grpSpPr bwMode="auto">
          <a:xfrm>
            <a:off x="6858000" y="2036763"/>
            <a:ext cx="1524000" cy="609600"/>
            <a:chOff x="3840" y="2064"/>
            <a:chExt cx="960" cy="384"/>
          </a:xfrm>
        </p:grpSpPr>
        <p:sp>
          <p:nvSpPr>
            <p:cNvPr id="79" name="Line 79"/>
            <p:cNvSpPr>
              <a:spLocks noChangeShapeType="1"/>
            </p:cNvSpPr>
            <p:nvPr/>
          </p:nvSpPr>
          <p:spPr bwMode="auto">
            <a:xfrm>
              <a:off x="4176" y="2064"/>
              <a:ext cx="624" cy="0"/>
            </a:xfrm>
            <a:prstGeom prst="line">
              <a:avLst/>
            </a:prstGeom>
            <a:noFill/>
            <a:ln w="76200">
              <a:solidFill>
                <a:srgbClr val="339966"/>
              </a:solidFill>
              <a:round/>
              <a:headEnd/>
              <a:tailEnd type="triangle" w="med" len="med"/>
            </a:ln>
            <a:scene3d>
              <a:camera prst="legacyObliqueTopRight">
                <a:rot lat="19199996" lon="0" rev="0"/>
              </a:camera>
              <a:lightRig rig="legacyFlat3" dir="b"/>
            </a:scene3d>
            <a:sp3d extrusionH="11100" prstMaterial="legacyMatte">
              <a:bevelT w="13500" h="13500" prst="angle"/>
              <a:bevelB w="13500" h="13500" prst="angle"/>
              <a:extrusionClr>
                <a:srgbClr val="339966"/>
              </a:extrusionClr>
              <a:contourClr>
                <a:srgbClr val="339966"/>
              </a:contourClr>
            </a:sp3d>
            <a:extLst>
              <a:ext uri="{909E8E84-426E-40DD-AFC4-6F175D3DCCD1}">
                <a14:hiddenFill xmlns:a14="http://schemas.microsoft.com/office/drawing/2010/main">
                  <a:noFill/>
                </a14:hiddenFill>
              </a:ext>
            </a:extLst>
          </p:spPr>
          <p:txBody>
            <a:bodyPr>
              <a:flatTx/>
            </a:bodyPr>
            <a:lstStyle/>
            <a:p>
              <a:endParaRPr lang="en-US"/>
            </a:p>
          </p:txBody>
        </p:sp>
        <p:sp>
          <p:nvSpPr>
            <p:cNvPr id="80" name="Line 80"/>
            <p:cNvSpPr>
              <a:spLocks noChangeShapeType="1"/>
            </p:cNvSpPr>
            <p:nvPr/>
          </p:nvSpPr>
          <p:spPr bwMode="auto">
            <a:xfrm>
              <a:off x="4032" y="2256"/>
              <a:ext cx="624" cy="0"/>
            </a:xfrm>
            <a:prstGeom prst="line">
              <a:avLst/>
            </a:prstGeom>
            <a:noFill/>
            <a:ln w="76200">
              <a:solidFill>
                <a:srgbClr val="339966"/>
              </a:solidFill>
              <a:round/>
              <a:headEnd/>
              <a:tailEnd type="triangle" w="med" len="med"/>
            </a:ln>
            <a:scene3d>
              <a:camera prst="legacyObliqueTopRight">
                <a:rot lat="19199996" lon="0" rev="0"/>
              </a:camera>
              <a:lightRig rig="legacyFlat3" dir="b"/>
            </a:scene3d>
            <a:sp3d extrusionH="11100" prstMaterial="legacyMatte">
              <a:bevelT w="13500" h="13500" prst="angle"/>
              <a:bevelB w="13500" h="13500" prst="angle"/>
              <a:extrusionClr>
                <a:srgbClr val="339966"/>
              </a:extrusionClr>
              <a:contourClr>
                <a:srgbClr val="339966"/>
              </a:contourClr>
            </a:sp3d>
            <a:extLst>
              <a:ext uri="{909E8E84-426E-40DD-AFC4-6F175D3DCCD1}">
                <a14:hiddenFill xmlns:a14="http://schemas.microsoft.com/office/drawing/2010/main">
                  <a:noFill/>
                </a14:hiddenFill>
              </a:ext>
            </a:extLst>
          </p:spPr>
          <p:txBody>
            <a:bodyPr>
              <a:flatTx/>
            </a:bodyPr>
            <a:lstStyle/>
            <a:p>
              <a:endParaRPr lang="en-US"/>
            </a:p>
          </p:txBody>
        </p:sp>
        <p:sp>
          <p:nvSpPr>
            <p:cNvPr id="81" name="Line 81"/>
            <p:cNvSpPr>
              <a:spLocks noChangeShapeType="1"/>
            </p:cNvSpPr>
            <p:nvPr/>
          </p:nvSpPr>
          <p:spPr bwMode="auto">
            <a:xfrm>
              <a:off x="3840" y="2448"/>
              <a:ext cx="624" cy="0"/>
            </a:xfrm>
            <a:prstGeom prst="line">
              <a:avLst/>
            </a:prstGeom>
            <a:noFill/>
            <a:ln w="76200">
              <a:solidFill>
                <a:srgbClr val="339966"/>
              </a:solidFill>
              <a:round/>
              <a:headEnd/>
              <a:tailEnd type="triangle" w="med" len="med"/>
            </a:ln>
            <a:scene3d>
              <a:camera prst="legacyObliqueTopRight">
                <a:rot lat="19199996" lon="0" rev="0"/>
              </a:camera>
              <a:lightRig rig="legacyFlat3" dir="b"/>
            </a:scene3d>
            <a:sp3d extrusionH="11100" prstMaterial="legacyMatte">
              <a:bevelT w="13500" h="13500" prst="angle"/>
              <a:bevelB w="13500" h="13500" prst="angle"/>
              <a:extrusionClr>
                <a:srgbClr val="339966"/>
              </a:extrusionClr>
              <a:contourClr>
                <a:srgbClr val="339966"/>
              </a:contourClr>
            </a:sp3d>
            <a:extLst>
              <a:ext uri="{909E8E84-426E-40DD-AFC4-6F175D3DCCD1}">
                <a14:hiddenFill xmlns:a14="http://schemas.microsoft.com/office/drawing/2010/main">
                  <a:noFill/>
                </a14:hiddenFill>
              </a:ext>
            </a:extLst>
          </p:spPr>
          <p:txBody>
            <a:bodyPr>
              <a:flatTx/>
            </a:bodyPr>
            <a:lstStyle/>
            <a:p>
              <a:endParaRPr lang="en-US"/>
            </a:p>
          </p:txBody>
        </p:sp>
      </p:grpSp>
    </p:spTree>
    <p:extLst>
      <p:ext uri="{BB962C8B-B14F-4D97-AF65-F5344CB8AC3E}">
        <p14:creationId xmlns:p14="http://schemas.microsoft.com/office/powerpoint/2010/main" val="26602407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499"/>
                                          </p:stCondLst>
                                        </p:cTn>
                                        <p:tgtEl>
                                          <p:spTgt spid="12"/>
                                        </p:tgtEl>
                                        <p:attrNameLst>
                                          <p:attrName>style.visibility</p:attrName>
                                        </p:attrNameLst>
                                      </p:cBhvr>
                                      <p:to>
                                        <p:strVal val="visible"/>
                                      </p:to>
                                    </p:set>
                                  </p:childTnLst>
                                </p:cTn>
                              </p:par>
                            </p:childTnLst>
                          </p:cTn>
                        </p:par>
                        <p:par>
                          <p:cTn id="7" fill="hold">
                            <p:stCondLst>
                              <p:cond delay="3500"/>
                            </p:stCondLst>
                            <p:childTnLst>
                              <p:par>
                                <p:cTn id="8" presetID="22" presetClass="entr" presetSubtype="2"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childTnLst>
                          </p:cTn>
                        </p:par>
                        <p:par>
                          <p:cTn id="11" fill="hold">
                            <p:stCondLst>
                              <p:cond delay="4000"/>
                            </p:stCondLst>
                            <p:childTnLst>
                              <p:par>
                                <p:cTn id="12" presetID="1" presetClass="entr" presetSubtype="0" fill="hold" grpId="0" nodeType="afterEffect">
                                  <p:stCondLst>
                                    <p:cond delay="2000"/>
                                  </p:stCondLst>
                                  <p:childTnLst>
                                    <p:set>
                                      <p:cBhvr>
                                        <p:cTn id="13" dur="1" fill="hold">
                                          <p:stCondLst>
                                            <p:cond delay="499"/>
                                          </p:stCondLst>
                                        </p:cTn>
                                        <p:tgtEl>
                                          <p:spTgt spid="17"/>
                                        </p:tgtEl>
                                        <p:attrNameLst>
                                          <p:attrName>style.visibility</p:attrName>
                                        </p:attrNameLst>
                                      </p:cBhvr>
                                      <p:to>
                                        <p:strVal val="visible"/>
                                      </p:to>
                                    </p:set>
                                  </p:childTnLst>
                                </p:cTn>
                              </p:par>
                            </p:childTnLst>
                          </p:cTn>
                        </p:par>
                        <p:par>
                          <p:cTn id="14" fill="hold">
                            <p:stCondLst>
                              <p:cond delay="6500"/>
                            </p:stCondLst>
                            <p:childTnLst>
                              <p:par>
                                <p:cTn id="15" presetID="2" presetClass="entr" presetSubtype="8" fill="hold" nodeType="afterEffect">
                                  <p:stCondLst>
                                    <p:cond delay="5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2000"/>
                            </p:stCondLst>
                            <p:childTnLst>
                              <p:par>
                                <p:cTn id="20" presetID="1" presetClass="entr" presetSubtype="0" fill="hold" grpId="0" nodeType="afterEffect">
                                  <p:stCondLst>
                                    <p:cond delay="3000"/>
                                  </p:stCondLst>
                                  <p:childTnLst>
                                    <p:set>
                                      <p:cBhvr>
                                        <p:cTn id="21" dur="1" fill="hold">
                                          <p:stCondLst>
                                            <p:cond delay="499"/>
                                          </p:stCondLst>
                                        </p:cTn>
                                        <p:tgtEl>
                                          <p:spTgt spid="18"/>
                                        </p:tgtEl>
                                        <p:attrNameLst>
                                          <p:attrName>style.visibility</p:attrName>
                                        </p:attrNameLst>
                                      </p:cBhvr>
                                      <p:to>
                                        <p:strVal val="visible"/>
                                      </p:to>
                                    </p:set>
                                  </p:childTnLst>
                                </p:cTn>
                              </p:par>
                            </p:childTnLst>
                          </p:cTn>
                        </p:par>
                        <p:par>
                          <p:cTn id="22" fill="hold">
                            <p:stCondLst>
                              <p:cond delay="15500"/>
                            </p:stCondLst>
                            <p:childTnLst>
                              <p:par>
                                <p:cTn id="23" presetID="22" presetClass="entr" presetSubtype="8" fill="hold" nodeType="afterEffect">
                                  <p:stCondLst>
                                    <p:cond delay="40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20000"/>
                            </p:stCondLst>
                            <p:childTnLst>
                              <p:par>
                                <p:cTn id="27" presetID="1" presetClass="entr" presetSubtype="0" fill="hold" grpId="0" nodeType="afterEffect">
                                  <p:stCondLst>
                                    <p:cond delay="0"/>
                                  </p:stCondLst>
                                  <p:childTnLst>
                                    <p:set>
                                      <p:cBhvr>
                                        <p:cTn id="28" dur="1" fill="hold">
                                          <p:stCondLst>
                                            <p:cond delay="499"/>
                                          </p:stCondLst>
                                        </p:cTn>
                                        <p:tgtEl>
                                          <p:spTgt spid="40"/>
                                        </p:tgtEl>
                                        <p:attrNameLst>
                                          <p:attrName>style.visibility</p:attrName>
                                        </p:attrNameLst>
                                      </p:cBhvr>
                                      <p:to>
                                        <p:strVal val="visible"/>
                                      </p:to>
                                    </p:set>
                                  </p:childTnLst>
                                </p:cTn>
                              </p:par>
                            </p:childTnLst>
                          </p:cTn>
                        </p:par>
                        <p:par>
                          <p:cTn id="29" fill="hold">
                            <p:stCondLst>
                              <p:cond delay="20500"/>
                            </p:stCondLst>
                            <p:childTnLst>
                              <p:par>
                                <p:cTn id="30" presetID="22" presetClass="entr" presetSubtype="8" fill="hold" nodeType="afterEffect">
                                  <p:stCondLst>
                                    <p:cond delay="300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par>
                          <p:cTn id="33" fill="hold">
                            <p:stCondLst>
                              <p:cond delay="24000"/>
                            </p:stCondLst>
                            <p:childTnLst>
                              <p:par>
                                <p:cTn id="34" presetID="1" presetClass="entr" presetSubtype="0" fill="hold" nodeType="afterEffect">
                                  <p:stCondLst>
                                    <p:cond delay="1000"/>
                                  </p:stCondLst>
                                  <p:childTnLst>
                                    <p:set>
                                      <p:cBhvr>
                                        <p:cTn id="35" dur="1" fill="hold">
                                          <p:stCondLst>
                                            <p:cond delay="499"/>
                                          </p:stCondLst>
                                        </p:cTn>
                                        <p:tgtEl>
                                          <p:spTgt spid="41"/>
                                        </p:tgtEl>
                                        <p:attrNameLst>
                                          <p:attrName>style.visibility</p:attrName>
                                        </p:attrNameLst>
                                      </p:cBhvr>
                                      <p:to>
                                        <p:strVal val="visible"/>
                                      </p:to>
                                    </p:set>
                                  </p:childTnLst>
                                </p:cTn>
                              </p:par>
                            </p:childTnLst>
                          </p:cTn>
                        </p:par>
                        <p:par>
                          <p:cTn id="36" fill="hold">
                            <p:stCondLst>
                              <p:cond delay="25500"/>
                            </p:stCondLst>
                            <p:childTnLst>
                              <p:par>
                                <p:cTn id="37" presetID="1" presetClass="entr" presetSubtype="0" fill="hold" grpId="0" nodeType="afterEffect">
                                  <p:stCondLst>
                                    <p:cond delay="2000"/>
                                  </p:stCondLst>
                                  <p:childTnLst>
                                    <p:set>
                                      <p:cBhvr>
                                        <p:cTn id="38" dur="1" fill="hold">
                                          <p:stCondLst>
                                            <p:cond delay="499"/>
                                          </p:stCondLst>
                                        </p:cTn>
                                        <p:tgtEl>
                                          <p:spTgt spid="19"/>
                                        </p:tgtEl>
                                        <p:attrNameLst>
                                          <p:attrName>style.visibility</p:attrName>
                                        </p:attrNameLst>
                                      </p:cBhvr>
                                      <p:to>
                                        <p:strVal val="visible"/>
                                      </p:to>
                                    </p:set>
                                  </p:childTnLst>
                                </p:cTn>
                              </p:par>
                            </p:childTnLst>
                          </p:cTn>
                        </p:par>
                        <p:par>
                          <p:cTn id="39" fill="hold">
                            <p:stCondLst>
                              <p:cond delay="28000"/>
                            </p:stCondLst>
                            <p:childTnLst>
                              <p:par>
                                <p:cTn id="40" presetID="22" presetClass="entr" presetSubtype="8" fill="hold" nodeType="afterEffect">
                                  <p:stCondLst>
                                    <p:cond delay="300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18" grpId="0" autoUpdateAnimBg="0"/>
      <p:bldP spid="19" grpId="0" autoUpdateAnimBg="0"/>
      <p:bldP spid="4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p:cNvSpPr/>
          <p:nvPr/>
        </p:nvSpPr>
        <p:spPr>
          <a:xfrm>
            <a:off x="0" y="88174"/>
            <a:ext cx="12192000" cy="830997"/>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342900" indent="-342900">
              <a:buFont typeface="Wingdings" panose="05000000000000000000" pitchFamily="2" charset="2"/>
              <a:buChar char="q"/>
            </a:pPr>
            <a:r>
              <a:rPr lang="vi-VN" sz="2400">
                <a:solidFill>
                  <a:schemeClr val="bg1"/>
                </a:solidFill>
                <a:latin typeface="Calibri "/>
              </a:rPr>
              <a:t>Màn hình LCD tạo màu bằng công nghệ ma trận thụ động </a:t>
            </a:r>
            <a:r>
              <a:rPr lang="en-US" sz="2400" smtClean="0">
                <a:solidFill>
                  <a:schemeClr val="bg1"/>
                </a:solidFill>
                <a:latin typeface="Calibri "/>
              </a:rPr>
              <a:t>(</a:t>
            </a:r>
            <a:r>
              <a:rPr lang="en-US" altLang="en-US" sz="2400">
                <a:solidFill>
                  <a:schemeClr val="bg1"/>
                </a:solidFill>
                <a:latin typeface="Calibri "/>
              </a:rPr>
              <a:t>passive-matrix</a:t>
            </a:r>
            <a:r>
              <a:rPr lang="en-US" sz="2400" smtClean="0">
                <a:solidFill>
                  <a:schemeClr val="bg1"/>
                </a:solidFill>
                <a:latin typeface="Calibri "/>
              </a:rPr>
              <a:t>) </a:t>
            </a:r>
            <a:r>
              <a:rPr lang="vi-VN" sz="2400" smtClean="0">
                <a:solidFill>
                  <a:schemeClr val="bg1"/>
                </a:solidFill>
                <a:latin typeface="Calibri "/>
              </a:rPr>
              <a:t>hoặc </a:t>
            </a:r>
            <a:r>
              <a:rPr lang="vi-VN" sz="2400">
                <a:solidFill>
                  <a:schemeClr val="bg1"/>
                </a:solidFill>
                <a:latin typeface="Calibri "/>
              </a:rPr>
              <a:t>ma trận hoạt </a:t>
            </a:r>
            <a:r>
              <a:rPr lang="vi-VN" sz="2400" smtClean="0">
                <a:solidFill>
                  <a:schemeClr val="bg1"/>
                </a:solidFill>
                <a:latin typeface="Calibri "/>
              </a:rPr>
              <a:t>động</a:t>
            </a:r>
            <a:r>
              <a:rPr lang="en-US" sz="2400" smtClean="0">
                <a:solidFill>
                  <a:schemeClr val="bg1"/>
                </a:solidFill>
                <a:latin typeface="Calibri "/>
              </a:rPr>
              <a:t> </a:t>
            </a:r>
            <a:r>
              <a:rPr lang="en-US" sz="2400">
                <a:solidFill>
                  <a:schemeClr val="bg1"/>
                </a:solidFill>
                <a:latin typeface="Calibri "/>
              </a:rPr>
              <a:t>(</a:t>
            </a:r>
            <a:r>
              <a:rPr lang="en-US" altLang="en-US" sz="2400" smtClean="0">
                <a:solidFill>
                  <a:schemeClr val="bg1"/>
                </a:solidFill>
                <a:latin typeface="Calibri "/>
              </a:rPr>
              <a:t>active-matrix</a:t>
            </a:r>
            <a:r>
              <a:rPr lang="en-US" sz="2400" smtClean="0">
                <a:solidFill>
                  <a:schemeClr val="bg1"/>
                </a:solidFill>
                <a:latin typeface="Calibri "/>
              </a:rPr>
              <a:t>)</a:t>
            </a:r>
          </a:p>
        </p:txBody>
      </p:sp>
      <p:sp>
        <p:nvSpPr>
          <p:cNvPr id="6" name="Rectangle 5"/>
          <p:cNvSpPr/>
          <p:nvPr/>
        </p:nvSpPr>
        <p:spPr>
          <a:xfrm>
            <a:off x="0" y="1142873"/>
            <a:ext cx="12192000" cy="193899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latin typeface="Calibri "/>
              </a:rPr>
              <a:t>LCD ma trận chủ động thay thế lưới điện cực điều khiển bằng </a:t>
            </a:r>
            <a:r>
              <a:rPr lang="en-US" sz="2400" smtClean="0">
                <a:latin typeface="Calibri "/>
              </a:rPr>
              <a:t>ma t</a:t>
            </a:r>
            <a:r>
              <a:rPr lang="vi-VN" sz="2400" smtClean="0">
                <a:latin typeface="Calibri "/>
              </a:rPr>
              <a:t>rận</a:t>
            </a:r>
            <a:r>
              <a:rPr lang="vi-VN" sz="2400">
                <a:latin typeface="Calibri "/>
              </a:rPr>
              <a:t> transistor phiến mỏng (thin film transistor, TFT LCD) có thời gian đáp ứng nhanh và chất lượng hình ảnh vượt xa DSTN LCD. Các điểm ảnh được điều khiển độc lập bởi một transistor và được đánh dấu địa chỉ phân biệt, </a:t>
            </a:r>
            <a:r>
              <a:rPr lang="en-US" sz="2400" smtClean="0">
                <a:latin typeface="Calibri "/>
              </a:rPr>
              <a:t>do đó </a:t>
            </a:r>
            <a:r>
              <a:rPr lang="vi-VN" sz="2400" smtClean="0">
                <a:latin typeface="Calibri "/>
              </a:rPr>
              <a:t>trạng </a:t>
            </a:r>
            <a:r>
              <a:rPr lang="vi-VN" sz="2400">
                <a:latin typeface="Calibri "/>
              </a:rPr>
              <a:t>thái của từng điểm ảnh có thể điều khiển độc lập, đồng thời và tránh được bóng ma thường gặp ở DSTN LCD</a:t>
            </a:r>
            <a:endParaRPr lang="en-US" sz="2400">
              <a:solidFill>
                <a:schemeClr val="tx1"/>
              </a:solidFill>
              <a:latin typeface="Calibri "/>
            </a:endParaRPr>
          </a:p>
        </p:txBody>
      </p:sp>
      <p:sp>
        <p:nvSpPr>
          <p:cNvPr id="5" name="Rectangle 4"/>
          <p:cNvSpPr/>
          <p:nvPr/>
        </p:nvSpPr>
        <p:spPr>
          <a:xfrm>
            <a:off x="0" y="3305567"/>
            <a:ext cx="12192000" cy="34163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285750" indent="-285750">
              <a:buFont typeface="Wingdings" panose="05000000000000000000" pitchFamily="2" charset="2"/>
              <a:buChar char="q"/>
            </a:pPr>
            <a:r>
              <a:rPr lang="vi-VN" sz="2400">
                <a:latin typeface="Calibri "/>
              </a:rPr>
              <a:t>LCD ma trận thụ động (dual scan twisted nematic, DSTN LCD) có đặc điểm là đáp ứng tín hiệu khá chậm (300ms) và dễ xuất hiện các điểm sáng xung quanh điểm bị kích hoạt khiến cho hình có thể bị nhòe. Các công nghệ được Toshiba và Sharp đưa ra là HPD (hybrid passive display), cuối năm 1990, bằng cách thay đổi công thức vật liệu tinh thể lỏng để rút ngắn thời gian chuyển đổi trạng thái của phân tử, cho phép màn hình đạt thời gian đáp ứng 150ms và độ tương phản 50:1. Sharp và Hitachi cũng đi theo một hướng khác, cải tiến giải thuật phân tích tín hiệu đầu vào nhằm khắc phục các hạn chế của DSTN LCD, tuy nhiên hướng này về cơ bản chưa đạt được kết quả đáng chú </a:t>
            </a:r>
            <a:r>
              <a:rPr lang="vi-VN" sz="2400" smtClean="0">
                <a:latin typeface="Calibri "/>
              </a:rPr>
              <a:t>ý</a:t>
            </a:r>
            <a:r>
              <a:rPr lang="en-US" sz="2400" smtClean="0">
                <a:latin typeface="Calibri "/>
              </a:rPr>
              <a:t>.</a:t>
            </a:r>
            <a:endParaRPr lang="en-US" sz="2400">
              <a:latin typeface="Calibri "/>
            </a:endParaRPr>
          </a:p>
        </p:txBody>
      </p:sp>
    </p:spTree>
    <p:extLst>
      <p:ext uri="{BB962C8B-B14F-4D97-AF65-F5344CB8AC3E}">
        <p14:creationId xmlns:p14="http://schemas.microsoft.com/office/powerpoint/2010/main" val="6968742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20000"/>
                <a:lumOff val="80000"/>
              </a:schemeClr>
            </a:gs>
            <a:gs pos="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p:cNvSpPr/>
          <p:nvPr/>
        </p:nvSpPr>
        <p:spPr>
          <a:xfrm>
            <a:off x="201769" y="410571"/>
            <a:ext cx="11698310" cy="4933658"/>
          </a:xfrm>
          <a:prstGeom prst="rect">
            <a:avLst/>
          </a:prstGeom>
        </p:spPr>
        <p:txBody>
          <a:bodyPr wrap="square">
            <a:spAutoFit/>
          </a:bodyPr>
          <a:lstStyle/>
          <a:p>
            <a:pPr marL="342900" indent="-342900">
              <a:lnSpc>
                <a:spcPct val="130000"/>
              </a:lnSpc>
              <a:buFont typeface="Wingdings" panose="05000000000000000000" pitchFamily="2" charset="2"/>
              <a:buChar char="q"/>
            </a:pPr>
            <a:r>
              <a:rPr lang="en-US" sz="2400" smtClean="0">
                <a:latin typeface="Aral"/>
                <a:cs typeface="Arial" panose="020B0604020202020204" pitchFamily="34" charset="0"/>
              </a:rPr>
              <a:t>Một thước đo quan trọng của màn hình LCD là thời gian đáp ứng (</a:t>
            </a:r>
            <a:r>
              <a:rPr lang="en-US" altLang="en-US" sz="2400" smtClean="0">
                <a:solidFill>
                  <a:srgbClr val="CC0000"/>
                </a:solidFill>
                <a:latin typeface="Aral"/>
                <a:cs typeface="Arial" panose="020B0604020202020204" pitchFamily="34" charset="0"/>
              </a:rPr>
              <a:t>response time</a:t>
            </a:r>
            <a:r>
              <a:rPr lang="en-US" sz="2400" smtClean="0">
                <a:latin typeface="Aral"/>
                <a:cs typeface="Arial" panose="020B0604020202020204" pitchFamily="34" charset="0"/>
              </a:rPr>
              <a:t>), là thời gian tính bằng mili giây (ms) để bật hoặc tắt pixel</a:t>
            </a:r>
          </a:p>
          <a:p>
            <a:pPr marL="342900" indent="-342900">
              <a:lnSpc>
                <a:spcPct val="130000"/>
              </a:lnSpc>
              <a:buFont typeface="Wingdings" panose="05000000000000000000" pitchFamily="2" charset="2"/>
              <a:buChar char="q"/>
            </a:pPr>
            <a:r>
              <a:rPr lang="en-US" sz="2400" smtClean="0">
                <a:latin typeface="Aral"/>
                <a:cs typeface="Arial" panose="020B0604020202020204" pitchFamily="34" charset="0"/>
              </a:rPr>
              <a:t>Màn hình LCD có thời gian phản hồi trung bình 25 ms</a:t>
            </a:r>
          </a:p>
          <a:p>
            <a:pPr marL="342900" indent="-342900">
              <a:lnSpc>
                <a:spcPct val="130000"/>
              </a:lnSpc>
              <a:buFont typeface="Wingdings" panose="05000000000000000000" pitchFamily="2" charset="2"/>
              <a:buChar char="q"/>
            </a:pPr>
            <a:r>
              <a:rPr lang="en-US" sz="2400" smtClean="0">
                <a:latin typeface="Aral"/>
                <a:cs typeface="Arial" panose="020B0604020202020204" pitchFamily="34" charset="0"/>
              </a:rPr>
              <a:t>RT càng thấp, thời gian phản hồi càng nhanh</a:t>
            </a:r>
          </a:p>
          <a:p>
            <a:pPr marL="342900" indent="-342900">
              <a:lnSpc>
                <a:spcPct val="130000"/>
              </a:lnSpc>
              <a:buFont typeface="Wingdings" panose="05000000000000000000" pitchFamily="2" charset="2"/>
              <a:buChar char="q"/>
            </a:pPr>
            <a:r>
              <a:rPr lang="en-US" sz="2400" smtClean="0">
                <a:latin typeface="Aral"/>
                <a:cs typeface="Arial" panose="020B0604020202020204" pitchFamily="34" charset="0"/>
              </a:rPr>
              <a:t>Độ sáng của màn hình LCD (</a:t>
            </a:r>
            <a:r>
              <a:rPr lang="en-US" altLang="en-US" sz="2400" smtClean="0">
                <a:solidFill>
                  <a:srgbClr val="CC0000"/>
                </a:solidFill>
              </a:rPr>
              <a:t>Brightness</a:t>
            </a:r>
            <a:r>
              <a:rPr lang="en-US" altLang="en-US" sz="2400" smtClean="0"/>
              <a:t>)</a:t>
            </a:r>
            <a:r>
              <a:rPr lang="en-US" sz="2400" smtClean="0">
                <a:latin typeface="Aral"/>
                <a:cs typeface="Arial" panose="020B0604020202020204" pitchFamily="34" charset="0"/>
              </a:rPr>
              <a:t> được đo bằng nits</a:t>
            </a:r>
          </a:p>
          <a:p>
            <a:pPr marL="342900" indent="-342900">
              <a:lnSpc>
                <a:spcPct val="130000"/>
              </a:lnSpc>
              <a:buFont typeface="Wingdings" panose="05000000000000000000" pitchFamily="2" charset="2"/>
              <a:buChar char="q"/>
            </a:pPr>
            <a:r>
              <a:rPr lang="en-US" sz="2400" smtClean="0">
                <a:latin typeface="Aral"/>
                <a:cs typeface="Arial" panose="020B0604020202020204" pitchFamily="34" charset="0"/>
              </a:rPr>
              <a:t>Nit là một đơn vị cường độ ánh sáng nhìn thấy bằng một mét candela – cd (</a:t>
            </a:r>
            <a:r>
              <a:rPr lang="vi-VN" sz="2400" smtClean="0">
                <a:latin typeface="Aral"/>
                <a:cs typeface="Arial" panose="020B0604020202020204" pitchFamily="34" charset="0"/>
              </a:rPr>
              <a:t>Đơn vị này chỉ ra là độ sáng của màn hình tương đương với độ sáng của bao nhiêu cây nến/1m2</a:t>
            </a:r>
            <a:r>
              <a:rPr lang="en-US" sz="2400" smtClean="0">
                <a:latin typeface="Aral"/>
                <a:cs typeface="Arial" panose="020B0604020202020204" pitchFamily="34" charset="0"/>
              </a:rPr>
              <a:t>)</a:t>
            </a:r>
          </a:p>
          <a:p>
            <a:pPr marL="342900" indent="-342900">
              <a:lnSpc>
                <a:spcPct val="130000"/>
              </a:lnSpc>
              <a:buFont typeface="Wingdings" panose="05000000000000000000" pitchFamily="2" charset="2"/>
              <a:buChar char="q"/>
            </a:pPr>
            <a:r>
              <a:rPr lang="en-US" sz="2400" smtClean="0">
                <a:latin typeface="Aral"/>
                <a:cs typeface="Arial" panose="020B0604020202020204" pitchFamily="34" charset="0"/>
              </a:rPr>
              <a:t>Độ phân giải (</a:t>
            </a:r>
            <a:r>
              <a:rPr lang="en-US" altLang="en-US" sz="2400" smtClean="0">
                <a:solidFill>
                  <a:srgbClr val="CC0000"/>
                </a:solidFill>
              </a:rPr>
              <a:t>Resolution</a:t>
            </a:r>
            <a:r>
              <a:rPr lang="en-US" sz="2400" smtClean="0">
                <a:latin typeface="Aral"/>
                <a:cs typeface="Arial" panose="020B0604020202020204" pitchFamily="34" charset="0"/>
              </a:rPr>
              <a:t>) và cường độ điểm (</a:t>
            </a:r>
            <a:r>
              <a:rPr lang="en-US" altLang="en-US" sz="2400">
                <a:solidFill>
                  <a:srgbClr val="CC0000"/>
                </a:solidFill>
              </a:rPr>
              <a:t>dot pitch</a:t>
            </a:r>
            <a:r>
              <a:rPr lang="en-US" sz="2400" smtClean="0">
                <a:latin typeface="Aral"/>
                <a:cs typeface="Arial" panose="020B0604020202020204" pitchFamily="34" charset="0"/>
              </a:rPr>
              <a:t>) quyết định chất lượng của màn hình LCD</a:t>
            </a:r>
            <a:endParaRPr lang="en-US" sz="2400">
              <a:latin typeface="Aral"/>
              <a:cs typeface="Arial" panose="020B0604020202020204" pitchFamily="34" charset="0"/>
            </a:endParaRPr>
          </a:p>
        </p:txBody>
      </p:sp>
    </p:spTree>
    <p:extLst>
      <p:ext uri="{BB962C8B-B14F-4D97-AF65-F5344CB8AC3E}">
        <p14:creationId xmlns:p14="http://schemas.microsoft.com/office/powerpoint/2010/main" val="2160134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304524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1"/>
            <a:ext cx="12192000" cy="3045243"/>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2" name="Rectangle 41">
            <a:extLst>
              <a:ext uri="{FF2B5EF4-FFF2-40B4-BE49-F238E27FC236}">
                <a16:creationId xmlns:a16="http://schemas.microsoft.com/office/drawing/2014/main" xmlns="" id="{F651EC73-30BD-4AB3-8865-67D99BE73BDD}"/>
              </a:ext>
            </a:extLst>
          </p:cNvPr>
          <p:cNvSpPr/>
          <p:nvPr/>
        </p:nvSpPr>
        <p:spPr>
          <a:xfrm>
            <a:off x="8570572" y="5771566"/>
            <a:ext cx="2229853" cy="465221"/>
          </a:xfrm>
          <a:prstGeom prst="rect">
            <a:avLst/>
          </a:prstGeom>
          <a:solidFill>
            <a:schemeClr val="bg1">
              <a:alpha val="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spc="600" dirty="0">
                <a:solidFill>
                  <a:prstClr val="white"/>
                </a:solidFill>
                <a:latin typeface="Roboto" panose="02000000000000000000" pitchFamily="2" charset="0"/>
                <a:ea typeface="Roboto" panose="02000000000000000000" pitchFamily="2" charset="0"/>
                <a:cs typeface="Roboto" panose="02000000000000000000" pitchFamily="2" charset="0"/>
              </a:rPr>
              <a:t>LEARN MORE</a:t>
            </a:r>
          </a:p>
        </p:txBody>
      </p:sp>
      <p:sp>
        <p:nvSpPr>
          <p:cNvPr id="59" name="TextBox 58"/>
          <p:cNvSpPr txBox="1"/>
          <p:nvPr/>
        </p:nvSpPr>
        <p:spPr>
          <a:xfrm>
            <a:off x="105103" y="125836"/>
            <a:ext cx="11259682" cy="830997"/>
          </a:xfrm>
          <a:prstGeom prst="rect">
            <a:avLst/>
          </a:prstGeom>
          <a:noFill/>
        </p:spPr>
        <p:txBody>
          <a:bodyPr wrap="square" rtlCol="0">
            <a:spAutoFit/>
          </a:bodyPr>
          <a:lstStyle/>
          <a:p>
            <a:r>
              <a:rPr lang="en-US" altLang="en-US" sz="4800" b="1">
                <a:ln w="12700">
                  <a:solidFill>
                    <a:schemeClr val="accent5"/>
                  </a:solidFill>
                  <a:prstDash val="solid"/>
                </a:ln>
                <a:pattFill prst="ltDnDiag">
                  <a:fgClr>
                    <a:schemeClr val="accent5">
                      <a:lumMod val="60000"/>
                      <a:lumOff val="40000"/>
                    </a:schemeClr>
                  </a:fgClr>
                  <a:bgClr>
                    <a:schemeClr val="bg1"/>
                  </a:bgClr>
                </a:pattFill>
              </a:rPr>
              <a:t>Gas plasma monitor</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2" name="Rectangle 81">
            <a:extLst>
              <a:ext uri="{FF2B5EF4-FFF2-40B4-BE49-F238E27FC236}">
                <a16:creationId xmlns:a16="http://schemas.microsoft.com/office/drawing/2014/main" xmlns="" id="{C42456D6-5D8F-4CBD-988E-AD98377FC26B}"/>
              </a:ext>
            </a:extLst>
          </p:cNvPr>
          <p:cNvSpPr/>
          <p:nvPr/>
        </p:nvSpPr>
        <p:spPr>
          <a:xfrm>
            <a:off x="140557" y="1032385"/>
            <a:ext cx="11910886" cy="2012859"/>
          </a:xfrm>
          <a:prstGeom prst="rect">
            <a:avLst/>
          </a:prstGeom>
        </p:spPr>
        <p:txBody>
          <a:bodyPr wrap="square">
            <a:spAutoFit/>
          </a:bodyPr>
          <a:lstStyle/>
          <a:p>
            <a:pPr lvl="1" indent="-457200">
              <a:lnSpc>
                <a:spcPct val="130000"/>
              </a:lnSpc>
              <a:buFont typeface="Wingdings" panose="05000000000000000000" pitchFamily="2" charset="2"/>
              <a:buChar char="q"/>
            </a:pPr>
            <a:r>
              <a:rPr lang="vi-VN" altLang="en-US" sz="2400">
                <a:latin typeface="Calibri "/>
              </a:rPr>
              <a:t>Một màn hình phẳng sử dụng </a:t>
            </a:r>
            <a:r>
              <a:rPr lang="en-US" altLang="en-US" sz="2400" smtClean="0">
                <a:latin typeface="Calibri "/>
              </a:rPr>
              <a:t>khí </a:t>
            </a:r>
            <a:r>
              <a:rPr lang="vi-VN" altLang="en-US" sz="2400" smtClean="0">
                <a:latin typeface="Calibri "/>
              </a:rPr>
              <a:t>plasma</a:t>
            </a:r>
            <a:r>
              <a:rPr lang="en-US" altLang="en-US" sz="2400">
                <a:latin typeface="Calibri "/>
              </a:rPr>
              <a:t> </a:t>
            </a:r>
            <a:r>
              <a:rPr lang="vi-VN" altLang="en-US" sz="2400" smtClean="0">
                <a:latin typeface="Calibri "/>
              </a:rPr>
              <a:t>giữa </a:t>
            </a:r>
            <a:r>
              <a:rPr lang="vi-VN" altLang="en-US" sz="2400">
                <a:latin typeface="Calibri "/>
              </a:rPr>
              <a:t>hai tấm vật liệu</a:t>
            </a:r>
          </a:p>
          <a:p>
            <a:pPr lvl="1" indent="-457200">
              <a:lnSpc>
                <a:spcPct val="130000"/>
              </a:lnSpc>
              <a:buFont typeface="Wingdings" panose="05000000000000000000" pitchFamily="2" charset="2"/>
              <a:buChar char="q"/>
            </a:pPr>
            <a:r>
              <a:rPr lang="vi-VN" altLang="en-US" sz="2400">
                <a:latin typeface="Calibri "/>
              </a:rPr>
              <a:t>Khi điện áp được sử dụng, khí </a:t>
            </a:r>
            <a:r>
              <a:rPr lang="en-US" altLang="en-US" sz="2400" smtClean="0">
                <a:latin typeface="Calibri "/>
              </a:rPr>
              <a:t>gas </a:t>
            </a:r>
            <a:r>
              <a:rPr lang="vi-VN" altLang="en-US" sz="2400" smtClean="0">
                <a:latin typeface="Calibri "/>
              </a:rPr>
              <a:t>sẽ </a:t>
            </a:r>
            <a:r>
              <a:rPr lang="vi-VN" altLang="en-US" sz="2400">
                <a:latin typeface="Calibri "/>
              </a:rPr>
              <a:t>giải phóng tia cực tím (UV) làm cho các pixel trên màn hình phát sáng và tạo </a:t>
            </a:r>
            <a:r>
              <a:rPr lang="en-US" altLang="en-US" sz="2400" smtClean="0">
                <a:latin typeface="Calibri "/>
              </a:rPr>
              <a:t>nên </a:t>
            </a:r>
            <a:r>
              <a:rPr lang="vi-VN" altLang="en-US" sz="2400" smtClean="0">
                <a:latin typeface="Calibri "/>
              </a:rPr>
              <a:t>hình </a:t>
            </a:r>
            <a:r>
              <a:rPr lang="vi-VN" altLang="en-US" sz="2400">
                <a:latin typeface="Calibri "/>
              </a:rPr>
              <a:t>ảnh</a:t>
            </a:r>
          </a:p>
          <a:p>
            <a:pPr lvl="1" indent="-457200">
              <a:lnSpc>
                <a:spcPct val="130000"/>
              </a:lnSpc>
              <a:buFont typeface="Wingdings" panose="05000000000000000000" pitchFamily="2" charset="2"/>
              <a:buChar char="q"/>
            </a:pPr>
            <a:r>
              <a:rPr lang="vi-VN" altLang="en-US" sz="2400">
                <a:latin typeface="Calibri "/>
              </a:rPr>
              <a:t>Kích thước màn hình lớn hơn và chất lượng hiển thị cao hơn LCD, nhưng đắt </a:t>
            </a:r>
            <a:r>
              <a:rPr lang="vi-VN" altLang="en-US" sz="2400" smtClean="0">
                <a:latin typeface="Calibri "/>
              </a:rPr>
              <a:t>hơn</a:t>
            </a:r>
            <a:endParaRPr lang="en-US" altLang="en-US" sz="2400">
              <a:latin typeface="Calibri "/>
            </a:endParaRPr>
          </a:p>
        </p:txBody>
      </p:sp>
      <p:pic>
        <p:nvPicPr>
          <p:cNvPr id="5122" name="Picture 2" descr="http://4.bp.blogspot.com/-SU_AwCy0vbM/Tt8u_k3BVkI/AAAAAAAAKGU/tClaEMe5vfs/s640/640px-Plasma-display-compositio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53315"/>
            <a:ext cx="5206247" cy="390468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xmlns="" id="{C42456D6-5D8F-4CBD-988E-AD98377FC26B}"/>
              </a:ext>
            </a:extLst>
          </p:cNvPr>
          <p:cNvSpPr/>
          <p:nvPr/>
        </p:nvSpPr>
        <p:spPr>
          <a:xfrm>
            <a:off x="5347133" y="2938965"/>
            <a:ext cx="6704310" cy="3933384"/>
          </a:xfrm>
          <a:prstGeom prst="rect">
            <a:avLst/>
          </a:prstGeom>
        </p:spPr>
        <p:txBody>
          <a:bodyPr wrap="square">
            <a:spAutoFit/>
          </a:bodyPr>
          <a:lstStyle/>
          <a:p>
            <a:pPr marL="0" lvl="1" algn="just">
              <a:lnSpc>
                <a:spcPct val="130000"/>
              </a:lnSpc>
            </a:pPr>
            <a:r>
              <a:rPr lang="vi-VN" sz="2400"/>
              <a:t>Ở trạng thái bình thường, các ion dương và electron chuyển động hỗn loạn. Vận tốc tương đối của chúng so với nhau không lớn. Khi đặt khí plasma vào giữa hai điện cực, điện trường tác dụng lên các hạt mang điện sẽ làm cho chúng chuyển động có hướng: các electron bị hút về phía cực dương, các ion dương bị hút về phía cực âm.</a:t>
            </a:r>
            <a:endParaRPr lang="en-US" altLang="en-US" sz="2400">
              <a:latin typeface="Calibri "/>
            </a:endParaRPr>
          </a:p>
        </p:txBody>
      </p:sp>
    </p:spTree>
    <p:extLst>
      <p:ext uri="{BB962C8B-B14F-4D97-AF65-F5344CB8AC3E}">
        <p14:creationId xmlns:p14="http://schemas.microsoft.com/office/powerpoint/2010/main" val="3976741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53962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1"/>
            <a:ext cx="12192000" cy="5396247"/>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9" name="TextBox 58"/>
          <p:cNvSpPr txBox="1"/>
          <p:nvPr/>
        </p:nvSpPr>
        <p:spPr>
          <a:xfrm>
            <a:off x="105103" y="125836"/>
            <a:ext cx="11259682" cy="830997"/>
          </a:xfrm>
          <a:prstGeom prst="rect">
            <a:avLst/>
          </a:prstGeom>
          <a:noFill/>
        </p:spPr>
        <p:txBody>
          <a:bodyPr wrap="square" rtlCol="0">
            <a:spAutoFit/>
          </a:bodyPr>
          <a:lstStyle/>
          <a:p>
            <a:r>
              <a:rPr lang="en-US" altLang="en-US" sz="4800" b="1">
                <a:ln w="12700">
                  <a:solidFill>
                    <a:schemeClr val="accent5"/>
                  </a:solidFill>
                  <a:prstDash val="solid"/>
                </a:ln>
                <a:pattFill prst="ltDnDiag">
                  <a:fgClr>
                    <a:schemeClr val="accent5">
                      <a:lumMod val="60000"/>
                      <a:lumOff val="40000"/>
                    </a:schemeClr>
                  </a:fgClr>
                  <a:bgClr>
                    <a:schemeClr val="bg1"/>
                  </a:bgClr>
                </a:pattFill>
              </a:rPr>
              <a:t>Gas plasma monitor</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2" name="Rectangle 81">
            <a:extLst>
              <a:ext uri="{FF2B5EF4-FFF2-40B4-BE49-F238E27FC236}">
                <a16:creationId xmlns:a16="http://schemas.microsoft.com/office/drawing/2014/main" xmlns="" id="{C42456D6-5D8F-4CBD-988E-AD98377FC26B}"/>
              </a:ext>
            </a:extLst>
          </p:cNvPr>
          <p:cNvSpPr/>
          <p:nvPr/>
        </p:nvSpPr>
        <p:spPr>
          <a:xfrm>
            <a:off x="140557" y="1032385"/>
            <a:ext cx="11910886" cy="5853910"/>
          </a:xfrm>
          <a:prstGeom prst="rect">
            <a:avLst/>
          </a:prstGeom>
        </p:spPr>
        <p:txBody>
          <a:bodyPr wrap="square">
            <a:spAutoFit/>
          </a:bodyPr>
          <a:lstStyle/>
          <a:p>
            <a:pPr lvl="1" indent="-457200">
              <a:lnSpc>
                <a:spcPct val="130000"/>
              </a:lnSpc>
              <a:buFont typeface="Wingdings" panose="05000000000000000000" pitchFamily="2" charset="2"/>
              <a:buChar char="q"/>
            </a:pPr>
            <a:r>
              <a:rPr lang="vi-VN" sz="2400">
                <a:solidFill>
                  <a:schemeClr val="bg1"/>
                </a:solidFill>
              </a:rPr>
              <a:t>Trong quá trình chuyển động ngược chiều nhau như vậy, các hạt mang điện va chạm vào nhau với vận tốc tương đối rất lớn. Va chạm sẽ truyền năng lượng cho các electron ở lớp ngoài cùng của nguyên tử khí, làm cho các electron này nhẩy lên mức năng lượng cao hơn, sau một khoảng thời gian rất ngắn, các electron sẽ tự động chuyển xuống mức năng lượng thấp hơn và sinh ra một photon ánh sáng theo định luật bức xạ điện từ. </a:t>
            </a:r>
            <a:endParaRPr lang="en-US" sz="2400" smtClean="0">
              <a:solidFill>
                <a:schemeClr val="bg1"/>
              </a:solidFill>
            </a:endParaRPr>
          </a:p>
          <a:p>
            <a:pPr lvl="1" indent="-457200">
              <a:lnSpc>
                <a:spcPct val="130000"/>
              </a:lnSpc>
              <a:buFont typeface="Wingdings" panose="05000000000000000000" pitchFamily="2" charset="2"/>
              <a:buChar char="q"/>
            </a:pPr>
            <a:r>
              <a:rPr lang="vi-VN" sz="2400" smtClean="0">
                <a:solidFill>
                  <a:schemeClr val="bg1"/>
                </a:solidFill>
              </a:rPr>
              <a:t>Trong </a:t>
            </a:r>
            <a:r>
              <a:rPr lang="vi-VN" sz="2400">
                <a:solidFill>
                  <a:schemeClr val="bg1"/>
                </a:solidFill>
              </a:rPr>
              <a:t>màn hình plasma, người ta sử dụng khí xenon hoặc khí neon. Các chất khí này khi bị kích thích sẽ phát ra tia cực tím, không nhìn được trực tiếp bằng mắt thường, nhưng có thể gián tiếp tạo ra ánh sáng khả </a:t>
            </a:r>
            <a:r>
              <a:rPr lang="vi-VN" sz="2400" smtClean="0">
                <a:solidFill>
                  <a:schemeClr val="bg1"/>
                </a:solidFill>
              </a:rPr>
              <a:t>kiến.</a:t>
            </a:r>
            <a:endParaRPr lang="en-US" sz="2400" smtClean="0">
              <a:solidFill>
                <a:schemeClr val="bg1"/>
              </a:solidFill>
            </a:endParaRPr>
          </a:p>
          <a:p>
            <a:pPr lvl="1" indent="-457200">
              <a:lnSpc>
                <a:spcPct val="130000"/>
              </a:lnSpc>
              <a:buFont typeface="Wingdings" panose="05000000000000000000" pitchFamily="2" charset="2"/>
              <a:buChar char="q"/>
            </a:pPr>
            <a:r>
              <a:rPr lang="vi-VN" sz="2400" smtClean="0"/>
              <a:t>Cũng </a:t>
            </a:r>
            <a:r>
              <a:rPr lang="vi-VN" sz="2400"/>
              <a:t>giống như màn hình LCD, màn hình Plasma cũng có cấu tạo từ các điểm ảnh, trong mỗi điểm ảnh cũng có ba điểm ảnh con thể hiện ba màu đỏ, xanh lá, xanh lam. </a:t>
            </a:r>
            <a:endParaRPr lang="en-US" altLang="en-US" sz="2400">
              <a:solidFill>
                <a:schemeClr val="bg1"/>
              </a:solidFill>
              <a:latin typeface="Calibri "/>
            </a:endParaRPr>
          </a:p>
        </p:txBody>
      </p:sp>
    </p:spTree>
    <p:extLst>
      <p:ext uri="{BB962C8B-B14F-4D97-AF65-F5344CB8AC3E}">
        <p14:creationId xmlns:p14="http://schemas.microsoft.com/office/powerpoint/2010/main" val="71082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chemeClr val="tx2">
                <a:lumMod val="20000"/>
                <a:lumOff val="80000"/>
              </a:schemeClr>
            </a:gs>
            <a:gs pos="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p:cNvSpPr/>
          <p:nvPr/>
        </p:nvSpPr>
        <p:spPr>
          <a:xfrm>
            <a:off x="201769" y="410571"/>
            <a:ext cx="11698310" cy="6284028"/>
          </a:xfrm>
          <a:prstGeom prst="rect">
            <a:avLst/>
          </a:prstGeom>
        </p:spPr>
        <p:txBody>
          <a:bodyPr wrap="square">
            <a:spAutoFit/>
          </a:bodyPr>
          <a:lstStyle/>
          <a:p>
            <a:pPr marL="342900" indent="-342900">
              <a:lnSpc>
                <a:spcPct val="130000"/>
              </a:lnSpc>
              <a:buFont typeface="Wingdings" panose="05000000000000000000" pitchFamily="2" charset="2"/>
              <a:buChar char="q"/>
            </a:pPr>
            <a:r>
              <a:rPr lang="vi-VN" sz="2400"/>
              <a:t>Nhược điểm chủ yếu của màn hình Plasma so với màn hình LCD là chúng không hiển thị được một độ phân giải cao như màn hình LCD có cùng kích thước. Điều này do trong màn hình LCD, mỗi điểm ảnh con chỉ cần một lớp tinh thể lỏng khá bé cũng có thể thay đổi phương phân cực của ánh sáng một cách dễ dàng, từ đó tạo điều kiện để chế tạo các điểm ảnh với kích thước bé, tạo nên một số lượng lớn điểm ảnh trên một đơn vị diện tích (độ phân giải cao). </a:t>
            </a:r>
            <a:endParaRPr lang="en-US" sz="2400" smtClean="0"/>
          </a:p>
          <a:p>
            <a:pPr marL="342900" indent="-342900">
              <a:lnSpc>
                <a:spcPct val="130000"/>
              </a:lnSpc>
              <a:buFont typeface="Wingdings" panose="05000000000000000000" pitchFamily="2" charset="2"/>
              <a:buChar char="q"/>
            </a:pPr>
            <a:r>
              <a:rPr lang="vi-VN" sz="2400" smtClean="0"/>
              <a:t>Còn </a:t>
            </a:r>
            <a:r>
              <a:rPr lang="vi-VN" sz="2400"/>
              <a:t>với màn hình Plasma, mỗi điểm ảnh con thực chất là một buồng kín chứa khí. Thể tích của lượng khí chứa trong một buồng kín này phải đạt một giá trị nhất định để có thể phát ra bức xạ tử ngoại đủ mạnh khi bị kích thích lên trạng thái plasma. Chính vì thế, kích thước một điểm ảnh của màn hình Plasma khá lớn so với một điểm ảnh của màn hình LCD, dẫn đến việc với cùng một diện tích hiển thị, số lượng điểm ảnh của màn hình Plasma ít hơn LCD, đồng nghĩa với độ phân giải thấp hơn. </a:t>
            </a:r>
            <a:endParaRPr lang="en-US" sz="2400">
              <a:latin typeface="Aral"/>
              <a:cs typeface="Arial" panose="020B0604020202020204" pitchFamily="34" charset="0"/>
            </a:endParaRPr>
          </a:p>
        </p:txBody>
      </p:sp>
    </p:spTree>
    <p:extLst>
      <p:ext uri="{BB962C8B-B14F-4D97-AF65-F5344CB8AC3E}">
        <p14:creationId xmlns:p14="http://schemas.microsoft.com/office/powerpoint/2010/main" val="177816917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72067"/>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Rectangle 23"/>
          <p:cNvSpPr/>
          <p:nvPr/>
        </p:nvSpPr>
        <p:spPr>
          <a:xfrm>
            <a:off x="0" y="0"/>
            <a:ext cx="12192000" cy="6858000"/>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Rectangle 23"/>
          <p:cNvSpPr/>
          <p:nvPr/>
        </p:nvSpPr>
        <p:spPr>
          <a:xfrm>
            <a:off x="-12896" y="3649675"/>
            <a:ext cx="12192000" cy="324915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Isosceles Triangle 25"/>
          <p:cNvSpPr/>
          <p:nvPr/>
        </p:nvSpPr>
        <p:spPr>
          <a:xfrm flipV="1">
            <a:off x="-12896" y="1234"/>
            <a:ext cx="6477864" cy="6856766"/>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2" name="Group 11"/>
          <p:cNvGrpSpPr/>
          <p:nvPr/>
        </p:nvGrpSpPr>
        <p:grpSpPr>
          <a:xfrm>
            <a:off x="9143999" y="4488893"/>
            <a:ext cx="2588455" cy="2138288"/>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3" name="Group 12"/>
          <p:cNvGrpSpPr/>
          <p:nvPr/>
        </p:nvGrpSpPr>
        <p:grpSpPr>
          <a:xfrm>
            <a:off x="2913083" y="4374623"/>
            <a:ext cx="2080113" cy="1626465"/>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7" name="Group 16"/>
          <p:cNvGrpSpPr/>
          <p:nvPr/>
        </p:nvGrpSpPr>
        <p:grpSpPr>
          <a:xfrm>
            <a:off x="1292492" y="588499"/>
            <a:ext cx="4228676" cy="30702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1" name="Rectangle 20"/>
          <p:cNvSpPr/>
          <p:nvPr/>
        </p:nvSpPr>
        <p:spPr>
          <a:xfrm>
            <a:off x="6307645" y="2408189"/>
            <a:ext cx="5860367" cy="1132897"/>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 fmla="*/ 281353 w 5537767"/>
              <a:gd name="connsiteY0" fmla="*/ 0 h 3221502"/>
              <a:gd name="connsiteX1" fmla="*/ 5537767 w 5537767"/>
              <a:gd name="connsiteY1" fmla="*/ 14068 h 3221502"/>
              <a:gd name="connsiteX2" fmla="*/ 5537767 w 5537767"/>
              <a:gd name="connsiteY2" fmla="*/ 3221502 h 3221502"/>
              <a:gd name="connsiteX3" fmla="*/ 0 w 5537767"/>
              <a:gd name="connsiteY3" fmla="*/ 3221502 h 3221502"/>
              <a:gd name="connsiteX4" fmla="*/ 281353 w 5537767"/>
              <a:gd name="connsiteY4" fmla="*/ 0 h 3221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Rectangle 21"/>
          <p:cNvSpPr/>
          <p:nvPr/>
        </p:nvSpPr>
        <p:spPr>
          <a:xfrm>
            <a:off x="0" y="2408189"/>
            <a:ext cx="6344528" cy="1132897"/>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 fmla="*/ 0 w 5844725"/>
              <a:gd name="connsiteY0" fmla="*/ 28136 h 3242605"/>
              <a:gd name="connsiteX1" fmla="*/ 5844725 w 5844725"/>
              <a:gd name="connsiteY1" fmla="*/ 0 h 3242605"/>
              <a:gd name="connsiteX2" fmla="*/ 5521168 w 5844725"/>
              <a:gd name="connsiteY2" fmla="*/ 3242605 h 3242605"/>
              <a:gd name="connsiteX3" fmla="*/ 0 w 5844725"/>
              <a:gd name="connsiteY3" fmla="*/ 3242605 h 3242605"/>
              <a:gd name="connsiteX4" fmla="*/ 0 w 5844725"/>
              <a:gd name="connsiteY4" fmla="*/ 28136 h 324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32" name="TextBox 31"/>
          <p:cNvSpPr txBox="1"/>
          <p:nvPr/>
        </p:nvSpPr>
        <p:spPr>
          <a:xfrm>
            <a:off x="3699" y="644074"/>
            <a:ext cx="5907615" cy="1569660"/>
          </a:xfrm>
          <a:prstGeom prst="rect">
            <a:avLst/>
          </a:prstGeom>
          <a:noFill/>
        </p:spPr>
        <p:txBody>
          <a:bodyPr wrap="square" rtlCol="0">
            <a:spAutoFit/>
          </a:bodyPr>
          <a:lstStyle/>
          <a:p>
            <a:r>
              <a:rPr lang="en-US" sz="2400" smtClean="0"/>
              <a:t>M</a:t>
            </a:r>
            <a:r>
              <a:rPr lang="vi-VN" sz="2400" smtClean="0"/>
              <a:t>ỗi </a:t>
            </a:r>
            <a:r>
              <a:rPr lang="vi-VN" sz="2400"/>
              <a:t>điểm ảnh bao gồm các màu cơ bản đỏ, lục, lam kết hợp với nhau để hiển thị hàng tỷ màu sắc giúp hình ảnh chính xác hơn so với LCD hay LED</a:t>
            </a:r>
            <a:endParaRPr lang="en-IN" sz="2400" dirty="0">
              <a:solidFill>
                <a:prstClr val="black"/>
              </a:solidFill>
              <a:ea typeface="Roboto Light" panose="02000000000000000000" pitchFamily="2" charset="0"/>
              <a:cs typeface="Roboto Light" panose="02000000000000000000" pitchFamily="2" charset="0"/>
            </a:endParaRPr>
          </a:p>
        </p:txBody>
      </p:sp>
      <p:sp>
        <p:nvSpPr>
          <p:cNvPr id="39" name="TextBox 38"/>
          <p:cNvSpPr txBox="1"/>
          <p:nvPr/>
        </p:nvSpPr>
        <p:spPr>
          <a:xfrm>
            <a:off x="6477864" y="3970613"/>
            <a:ext cx="5592216" cy="1569660"/>
          </a:xfrm>
          <a:prstGeom prst="rect">
            <a:avLst/>
          </a:prstGeom>
          <a:noFill/>
        </p:spPr>
        <p:txBody>
          <a:bodyPr wrap="square" rtlCol="0">
            <a:spAutoFit/>
          </a:bodyPr>
          <a:lstStyle/>
          <a:p>
            <a:r>
              <a:rPr lang="vi-VN" sz="2400"/>
              <a:t> Hiện tượng này xuất hiện vì phốt-pho ở trong màn hình bị đốt nóng trong khoảng thời gian dài dẫn đến mất khả năng phát sáng, tạo ra vệt mờ. </a:t>
            </a:r>
            <a:endParaRPr lang="en-IN" sz="2400" dirty="0">
              <a:solidFill>
                <a:prstClr val="white"/>
              </a:solidFill>
              <a:ea typeface="Roboto Light" panose="02000000000000000000" pitchFamily="2" charset="0"/>
              <a:cs typeface="Roboto Light" panose="02000000000000000000" pitchFamily="2" charset="0"/>
            </a:endParaRPr>
          </a:p>
        </p:txBody>
      </p:sp>
      <p:sp>
        <p:nvSpPr>
          <p:cNvPr id="33" name="TextBox 32"/>
          <p:cNvSpPr txBox="1"/>
          <p:nvPr/>
        </p:nvSpPr>
        <p:spPr>
          <a:xfrm>
            <a:off x="-1" y="-12046"/>
            <a:ext cx="6568225"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smtClean="0">
                <a:solidFill>
                  <a:prstClr val="white"/>
                </a:solidFill>
              </a:rPr>
              <a:t>Ưu điểm Plasma</a:t>
            </a:r>
            <a:endParaRPr lang="en-IN" sz="2400" dirty="0">
              <a:solidFill>
                <a:prstClr val="white"/>
              </a:solidFill>
              <a:ea typeface="Roboto Light" panose="02000000000000000000" pitchFamily="2" charset="0"/>
              <a:cs typeface="Roboto Light" panose="02000000000000000000" pitchFamily="2" charset="0"/>
            </a:endParaRPr>
          </a:p>
        </p:txBody>
      </p:sp>
      <p:sp>
        <p:nvSpPr>
          <p:cNvPr id="34" name="TextBox 33"/>
          <p:cNvSpPr txBox="1"/>
          <p:nvPr/>
        </p:nvSpPr>
        <p:spPr>
          <a:xfrm>
            <a:off x="7054649" y="0"/>
            <a:ext cx="51244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smtClean="0">
                <a:solidFill>
                  <a:prstClr val="white"/>
                </a:solidFill>
              </a:rPr>
              <a:t>Nhược điểm của Plasma </a:t>
            </a:r>
            <a:endParaRPr lang="en-IN" sz="2400" dirty="0">
              <a:solidFill>
                <a:prstClr val="white"/>
              </a:solidFill>
              <a:ea typeface="Roboto Light" panose="02000000000000000000" pitchFamily="2" charset="0"/>
              <a:cs typeface="Roboto Light" panose="02000000000000000000" pitchFamily="2" charset="0"/>
            </a:endParaRPr>
          </a:p>
        </p:txBody>
      </p:sp>
      <p:sp>
        <p:nvSpPr>
          <p:cNvPr id="23" name="Rectangle 22"/>
          <p:cNvSpPr/>
          <p:nvPr/>
        </p:nvSpPr>
        <p:spPr>
          <a:xfrm>
            <a:off x="5422724" y="-7723"/>
            <a:ext cx="1714839" cy="687979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 fmla="*/ 0 w 970673"/>
              <a:gd name="connsiteY0" fmla="*/ 0 h 6858000"/>
              <a:gd name="connsiteX1" fmla="*/ 970673 w 970673"/>
              <a:gd name="connsiteY1" fmla="*/ 28136 h 6858000"/>
              <a:gd name="connsiteX2" fmla="*/ 351694 w 970673"/>
              <a:gd name="connsiteY2" fmla="*/ 6858000 h 6858000"/>
              <a:gd name="connsiteX3" fmla="*/ 0 w 970673"/>
              <a:gd name="connsiteY3" fmla="*/ 6858000 h 6858000"/>
              <a:gd name="connsiteX4" fmla="*/ 0 w 970673"/>
              <a:gd name="connsiteY4" fmla="*/ 0 h 6858000"/>
              <a:gd name="connsiteX0" fmla="*/ 604911 w 970673"/>
              <a:gd name="connsiteY0" fmla="*/ 0 h 6843932"/>
              <a:gd name="connsiteX1" fmla="*/ 970673 w 970673"/>
              <a:gd name="connsiteY1" fmla="*/ 14068 h 6843932"/>
              <a:gd name="connsiteX2" fmla="*/ 351694 w 970673"/>
              <a:gd name="connsiteY2" fmla="*/ 6843932 h 6843932"/>
              <a:gd name="connsiteX3" fmla="*/ 0 w 970673"/>
              <a:gd name="connsiteY3" fmla="*/ 6843932 h 6843932"/>
              <a:gd name="connsiteX4" fmla="*/ 604911 w 970673"/>
              <a:gd name="connsiteY4" fmla="*/ 0 h 6843932"/>
              <a:gd name="connsiteX0" fmla="*/ 604911 w 976649"/>
              <a:gd name="connsiteY0" fmla="*/ 3861 h 6847793"/>
              <a:gd name="connsiteX1" fmla="*/ 976649 w 976649"/>
              <a:gd name="connsiteY1" fmla="*/ 0 h 6847793"/>
              <a:gd name="connsiteX2" fmla="*/ 351694 w 976649"/>
              <a:gd name="connsiteY2" fmla="*/ 6847793 h 6847793"/>
              <a:gd name="connsiteX3" fmla="*/ 0 w 976649"/>
              <a:gd name="connsiteY3" fmla="*/ 6847793 h 6847793"/>
              <a:gd name="connsiteX4" fmla="*/ 604911 w 976649"/>
              <a:gd name="connsiteY4" fmla="*/ 3861 h 6847793"/>
              <a:gd name="connsiteX0" fmla="*/ 610888 w 976649"/>
              <a:gd name="connsiteY0" fmla="*/ 0 h 6861861"/>
              <a:gd name="connsiteX1" fmla="*/ 976649 w 976649"/>
              <a:gd name="connsiteY1" fmla="*/ 14068 h 6861861"/>
              <a:gd name="connsiteX2" fmla="*/ 351694 w 976649"/>
              <a:gd name="connsiteY2" fmla="*/ 6861861 h 6861861"/>
              <a:gd name="connsiteX3" fmla="*/ 0 w 976649"/>
              <a:gd name="connsiteY3" fmla="*/ 6861861 h 6861861"/>
              <a:gd name="connsiteX4" fmla="*/ 610888 w 976649"/>
              <a:gd name="connsiteY4" fmla="*/ 0 h 6861861"/>
              <a:gd name="connsiteX0" fmla="*/ 610888 w 976649"/>
              <a:gd name="connsiteY0" fmla="*/ 3861 h 6865722"/>
              <a:gd name="connsiteX1" fmla="*/ 976649 w 976649"/>
              <a:gd name="connsiteY1" fmla="*/ 0 h 6865722"/>
              <a:gd name="connsiteX2" fmla="*/ 351694 w 976649"/>
              <a:gd name="connsiteY2" fmla="*/ 6865722 h 6865722"/>
              <a:gd name="connsiteX3" fmla="*/ 0 w 976649"/>
              <a:gd name="connsiteY3" fmla="*/ 6865722 h 6865722"/>
              <a:gd name="connsiteX4" fmla="*/ 610888 w 976649"/>
              <a:gd name="connsiteY4" fmla="*/ 3861 h 686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TextBox 36"/>
          <p:cNvSpPr txBox="1"/>
          <p:nvPr/>
        </p:nvSpPr>
        <p:spPr>
          <a:xfrm>
            <a:off x="15659" y="3932373"/>
            <a:ext cx="5907615" cy="1938992"/>
          </a:xfrm>
          <a:prstGeom prst="rect">
            <a:avLst/>
          </a:prstGeom>
          <a:noFill/>
        </p:spPr>
        <p:txBody>
          <a:bodyPr wrap="square" rtlCol="0">
            <a:spAutoFit/>
          </a:bodyPr>
          <a:lstStyle/>
          <a:p>
            <a:r>
              <a:rPr lang="vi-VN" sz="2400"/>
              <a:t>Plasma chiếm ưu thế ở độ tương phản siêu cao, cho màu đen đạt gần mức hoàn hảo cùng độ quét hình lên đến 600 Hz giúp người xem cảm nhận tốt hơn trong các cảnh chuyển động nhanh.</a:t>
            </a:r>
            <a:endParaRPr lang="en-IN" sz="2400" dirty="0">
              <a:solidFill>
                <a:prstClr val="white"/>
              </a:solidFill>
              <a:ea typeface="Roboto Light" panose="02000000000000000000" pitchFamily="2" charset="0"/>
              <a:cs typeface="Roboto Light" panose="02000000000000000000" pitchFamily="2" charset="0"/>
            </a:endParaRPr>
          </a:p>
        </p:txBody>
      </p:sp>
      <p:sp>
        <p:nvSpPr>
          <p:cNvPr id="41" name="TextBox 40"/>
          <p:cNvSpPr txBox="1"/>
          <p:nvPr/>
        </p:nvSpPr>
        <p:spPr>
          <a:xfrm>
            <a:off x="6991231" y="577953"/>
            <a:ext cx="5251289" cy="1569660"/>
          </a:xfrm>
          <a:prstGeom prst="rect">
            <a:avLst/>
          </a:prstGeom>
          <a:noFill/>
        </p:spPr>
        <p:txBody>
          <a:bodyPr wrap="square" rtlCol="0">
            <a:spAutoFit/>
          </a:bodyPr>
          <a:lstStyle/>
          <a:p>
            <a:r>
              <a:rPr lang="vi-VN" sz="2400"/>
              <a:t>Khi người dùng để </a:t>
            </a:r>
            <a:r>
              <a:rPr lang="en-US" sz="2400" smtClean="0">
                <a:latin typeface="Calibri (Body)"/>
              </a:rPr>
              <a:t>màn hình</a:t>
            </a:r>
            <a:r>
              <a:rPr lang="vi-VN" sz="2400" smtClean="0"/>
              <a:t> </a:t>
            </a:r>
            <a:r>
              <a:rPr lang="vi-VN" sz="2400"/>
              <a:t>hiển thị một hình tĩnh trong 30 phút, ảnh này sẽ lưu lại ở dạng vệt mờ trên TV sau đó vài ngày hoặc có khi cả tháng.</a:t>
            </a:r>
            <a:endParaRPr lang="en-IN" sz="2400" dirty="0">
              <a:solidFill>
                <a:prstClr val="black"/>
              </a:solidFill>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86922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762509" cy="3414461"/>
          </a:xfrm>
          <a:prstGeom prst="rect">
            <a:avLst/>
          </a:prstGeom>
          <a:noFill/>
        </p:spPr>
        <p:txBody>
          <a:bodyPr wrap="square" rtlCol="0">
            <a:spAutoFit/>
          </a:bodyPr>
          <a:lstStyle/>
          <a:p>
            <a:pPr marL="342900" indent="-342900">
              <a:lnSpc>
                <a:spcPct val="130000"/>
              </a:lnSpc>
              <a:buFont typeface="Wingdings" panose="05000000000000000000" pitchFamily="2" charset="2"/>
              <a:buChar char="q"/>
            </a:pPr>
            <a:r>
              <a:rPr lang="vi-VN" sz="2400" b="1">
                <a:latin typeface="Calibri" panose="020F0502020204030204" pitchFamily="34" charset="0"/>
              </a:rPr>
              <a:t>LED</a:t>
            </a:r>
            <a:r>
              <a:rPr lang="vi-VN" sz="2400">
                <a:latin typeface="Calibri" panose="020F0502020204030204" pitchFamily="34" charset="0"/>
              </a:rPr>
              <a:t> </a:t>
            </a:r>
            <a:r>
              <a:rPr lang="vi-VN" sz="2400" smtClean="0">
                <a:latin typeface="Calibri" panose="020F0502020204030204" pitchFamily="34" charset="0"/>
              </a:rPr>
              <a:t>là </a:t>
            </a:r>
            <a:r>
              <a:rPr lang="vi-VN" sz="2400">
                <a:latin typeface="Calibri" panose="020F0502020204030204" pitchFamily="34" charset="0"/>
              </a:rPr>
              <a:t>các điốt có khả năng phát ra ánh sáng hay tia hồng ngoại, tử ngoại. Cũng giống như điốt,</a:t>
            </a:r>
            <a:r>
              <a:rPr lang="vi-VN" sz="2400" b="1">
                <a:latin typeface="Calibri" panose="020F0502020204030204" pitchFamily="34" charset="0"/>
              </a:rPr>
              <a:t> LED</a:t>
            </a:r>
            <a:r>
              <a:rPr lang="vi-VN" sz="2400">
                <a:latin typeface="Calibri" panose="020F0502020204030204" pitchFamily="34" charset="0"/>
              </a:rPr>
              <a:t> được cấu tạo từ một khối bán dẫn loại p ghép với một khối bán dẫn loại n</a:t>
            </a:r>
            <a:r>
              <a:rPr lang="vi-VN" sz="2400" smtClean="0">
                <a:latin typeface="Calibri" panose="020F0502020204030204" pitchFamily="34" charset="0"/>
              </a:rPr>
              <a:t>.</a:t>
            </a:r>
            <a:endParaRPr lang="en-US" sz="2400" smtClean="0">
              <a:latin typeface="Calibri" panose="020F0502020204030204" pitchFamily="34" charset="0"/>
            </a:endParaRPr>
          </a:p>
          <a:p>
            <a:pPr marL="342900" indent="-342900">
              <a:lnSpc>
                <a:spcPct val="130000"/>
              </a:lnSpc>
              <a:buFont typeface="Wingdings" panose="05000000000000000000" pitchFamily="2" charset="2"/>
              <a:buChar char="q"/>
            </a:pPr>
            <a:r>
              <a:rPr lang="vi-VN" sz="2400" b="1">
                <a:latin typeface="Calibri" panose="020F0502020204030204" pitchFamily="34" charset="0"/>
              </a:rPr>
              <a:t>LED</a:t>
            </a:r>
            <a:r>
              <a:rPr lang="vi-VN" sz="2400">
                <a:latin typeface="Calibri" panose="020F0502020204030204" pitchFamily="34" charset="0"/>
              </a:rPr>
              <a:t> hoạt động giống như các loại điốt bán dẫn loại p-n. Đó là sự chuyển động qua lại lẫn nhau của các lỗ trống (tích điện +) và các điện tử tự do (tích điện -) nhằm cân bằng điện tích giữa 2 khối bán dẫn: khối p và khối n. Quá trình này diễn ra liên tục và tạo ra 2 trạng thái xen kẽ ở mỗi lớp: tích điện + (thừa lỗ trống, thiếu điện tử), tích điện - (thiếu lỗ trống, thừa điện tử), tất nhiên sự cân bằng điện tích có xảy ra nhưng chỉ trong 1 th.gian cực ngắn</a:t>
            </a:r>
            <a:r>
              <a:rPr lang="vi-VN" sz="2400" smtClean="0">
                <a:latin typeface="Calibri" panose="020F0502020204030204" pitchFamily="34" charset="0"/>
              </a:rPr>
              <a:t>.</a:t>
            </a:r>
            <a:endParaRPr lang="en-IN" sz="2400" dirty="0">
              <a:solidFill>
                <a:prstClr val="black">
                  <a:lumMod val="85000"/>
                  <a:lumOff val="15000"/>
                </a:prstClr>
              </a:solidFill>
              <a:latin typeface="Calibri" panose="020F0502020204030204" pitchFamily="34" charset="0"/>
              <a:ea typeface="Roboto" pitchFamily="2" charset="0"/>
              <a:cs typeface="Roboto" pitchFamily="2" charset="0"/>
            </a:endParaRPr>
          </a:p>
        </p:txBody>
      </p:sp>
      <p:sp>
        <p:nvSpPr>
          <p:cNvPr id="13" name="Rectangle 12"/>
          <p:cNvSpPr/>
          <p:nvPr/>
        </p:nvSpPr>
        <p:spPr>
          <a:xfrm>
            <a:off x="2930037" y="81218"/>
            <a:ext cx="6331926" cy="830997"/>
          </a:xfrm>
          <a:prstGeom prst="rect">
            <a:avLst/>
          </a:prstGeom>
          <a:noFill/>
        </p:spPr>
        <p:txBody>
          <a:bodyPr wrap="none" lIns="91440" tIns="45720" rIns="91440" bIns="45720">
            <a:spAutoFit/>
          </a:bodyPr>
          <a:lstStyle/>
          <a:p>
            <a:pPr algn="ctr"/>
            <a:r>
              <a:rPr lang="en-US" sz="4800" b="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LED </a:t>
            </a:r>
            <a:r>
              <a:rPr lang="vi-VN" sz="4800" i="1">
                <a:latin typeface="Calibri" panose="020F0502020204030204" pitchFamily="34" charset="0"/>
              </a:rPr>
              <a:t>Light Emitting Diode</a:t>
            </a:r>
            <a:endParaRPr 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0242" name="Picture 2" descr="MÃ n hÃ¬nh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497" y="4645684"/>
            <a:ext cx="2988267" cy="19586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90135" y="4685740"/>
            <a:ext cx="8774242" cy="1532727"/>
          </a:xfrm>
          <a:prstGeom prst="rect">
            <a:avLst/>
          </a:prstGeom>
          <a:noFill/>
        </p:spPr>
        <p:txBody>
          <a:bodyPr wrap="square" rtlCol="0">
            <a:spAutoFit/>
          </a:bodyPr>
          <a:lstStyle/>
          <a:p>
            <a:pPr marL="342900" indent="-342900">
              <a:lnSpc>
                <a:spcPct val="130000"/>
              </a:lnSpc>
              <a:buFont typeface="Wingdings" panose="05000000000000000000" pitchFamily="2" charset="2"/>
              <a:buChar char="q"/>
            </a:pPr>
            <a:r>
              <a:rPr lang="vi-VN" sz="2400">
                <a:latin typeface="Calibri" panose="020F0502020204030204" pitchFamily="34" charset="0"/>
              </a:rPr>
              <a:t>Ở biên giới hai bên mặt tiếp giáp, một số điện tử bị lỗ trống thu hút và khi chúng tiến lại gần nhau, chúng có xu hướng kết hợp với nhau tạo thành các nguyên tử trung hòa</a:t>
            </a:r>
            <a:endParaRPr lang="en-IN" sz="2400" dirty="0">
              <a:solidFill>
                <a:prstClr val="black">
                  <a:lumMod val="85000"/>
                  <a:lumOff val="15000"/>
                </a:prstClr>
              </a:solidFill>
              <a:latin typeface="Calibri" panose="020F0502020204030204" pitchFamily="34" charset="0"/>
              <a:ea typeface="Roboto" pitchFamily="2" charset="0"/>
              <a:cs typeface="Roboto" pitchFamily="2" charset="0"/>
            </a:endParaRPr>
          </a:p>
        </p:txBody>
      </p:sp>
    </p:spTree>
    <p:extLst>
      <p:ext uri="{BB962C8B-B14F-4D97-AF65-F5344CB8AC3E}">
        <p14:creationId xmlns:p14="http://schemas.microsoft.com/office/powerpoint/2010/main" val="19720492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6" y="1166842"/>
            <a:ext cx="8013088" cy="3933384"/>
          </a:xfrm>
          <a:prstGeom prst="rect">
            <a:avLst/>
          </a:prstGeom>
          <a:noFill/>
        </p:spPr>
        <p:txBody>
          <a:bodyPr wrap="square" rtlCol="0">
            <a:spAutoFit/>
          </a:bodyPr>
          <a:lstStyle/>
          <a:p>
            <a:pPr marL="342900" indent="-342900">
              <a:lnSpc>
                <a:spcPct val="130000"/>
              </a:lnSpc>
              <a:buFont typeface="Wingdings" panose="05000000000000000000" pitchFamily="2" charset="2"/>
              <a:buChar char="q"/>
            </a:pPr>
            <a:r>
              <a:rPr lang="vi-VN" sz="2400"/>
              <a:t>Giống như một diode phát quang LED, một diode phát quang hữu cơ OLED là một thiết bị bán dẫn thể rắn có độ dày từ 100 đến 500 nanomet hay khoảng 200 lần nhỏ hơn đường kính sợi tóc. Các OLED có thể có hai hoặc ba lớp vật liệu hữu cơ; trong trường hợp thiết kế ba lớp thì lớp thứ ba sẽ giúp truyền tải các electron từ cathode tới lớp phát sáng (emissive layer). Trong mục này chúng ta sẽ tập trung vào kiểu thiết hai lớp.</a:t>
            </a:r>
            <a:endParaRPr lang="en-IN" sz="2400" dirty="0">
              <a:solidFill>
                <a:prstClr val="black">
                  <a:lumMod val="85000"/>
                  <a:lumOff val="15000"/>
                </a:prstClr>
              </a:solidFill>
              <a:latin typeface="Calibri" panose="020F0502020204030204" pitchFamily="34" charset="0"/>
              <a:ea typeface="Roboto" pitchFamily="2" charset="0"/>
              <a:cs typeface="Roboto" pitchFamily="2" charset="0"/>
            </a:endParaRPr>
          </a:p>
        </p:txBody>
      </p:sp>
      <p:sp>
        <p:nvSpPr>
          <p:cNvPr id="13" name="Rectangle 12"/>
          <p:cNvSpPr/>
          <p:nvPr/>
        </p:nvSpPr>
        <p:spPr>
          <a:xfrm>
            <a:off x="1403176" y="81218"/>
            <a:ext cx="9385647"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OLED (Organic Light-Emitting </a:t>
            </a: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Diode)</a:t>
            </a:r>
            <a:endPar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4338" name="Picture 2" descr="áº¢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672" y="1076795"/>
            <a:ext cx="3810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165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E9CC1D3-166A-4CD0-9769-B39D289471AA}"/>
              </a:ext>
            </a:extLst>
          </p:cNvPr>
          <p:cNvSpPr/>
          <p:nvPr/>
        </p:nvSpPr>
        <p:spPr>
          <a:xfrm>
            <a:off x="314325" y="1177795"/>
            <a:ext cx="3100856" cy="5576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0" name="TextBox 29">
            <a:extLst>
              <a:ext uri="{FF2B5EF4-FFF2-40B4-BE49-F238E27FC236}">
                <a16:creationId xmlns:a16="http://schemas.microsoft.com/office/drawing/2014/main" xmlns="" id="{26EC4B6E-92F4-4769-8C77-92229C4016ED}"/>
              </a:ext>
            </a:extLst>
          </p:cNvPr>
          <p:cNvSpPr txBox="1"/>
          <p:nvPr/>
        </p:nvSpPr>
        <p:spPr>
          <a:xfrm>
            <a:off x="270845" y="1225689"/>
            <a:ext cx="2951959" cy="5632311"/>
          </a:xfrm>
          <a:prstGeom prst="rect">
            <a:avLst/>
          </a:prstGeom>
          <a:noFill/>
        </p:spPr>
        <p:txBody>
          <a:bodyPr wrap="square" rtlCol="0">
            <a:spAutoFit/>
          </a:bodyPr>
          <a:lstStyle/>
          <a:p>
            <a:pPr marL="342900" indent="-342900">
              <a:buFont typeface="Wingdings" panose="05000000000000000000" pitchFamily="2" charset="2"/>
              <a:buChar char="ü"/>
            </a:pPr>
            <a:r>
              <a:rPr lang="en-US" altLang="ko-KR" sz="2400">
                <a:solidFill>
                  <a:schemeClr val="bg1"/>
                </a:solidFill>
                <a:ea typeface="굴림" panose="020B0600000101010101" pitchFamily="34" charset="-127"/>
              </a:rPr>
              <a:t>light pen, tablet, mouse, joystick, track ball, touch panel</a:t>
            </a:r>
          </a:p>
          <a:p>
            <a:pPr marL="342900" lvl="1" indent="-342900">
              <a:buFont typeface="Wingdings" panose="05000000000000000000" pitchFamily="2" charset="2"/>
              <a:buChar char="ü"/>
            </a:pPr>
            <a:r>
              <a:rPr lang="en-US" altLang="ko-KR" sz="2400">
                <a:solidFill>
                  <a:schemeClr val="bg1"/>
                </a:solidFill>
                <a:ea typeface="굴림" panose="020B0600000101010101" pitchFamily="34" charset="-127"/>
              </a:rPr>
              <a:t>1970 – 80: CCD (</a:t>
            </a:r>
            <a:r>
              <a:rPr lang="en-US" sz="2400">
                <a:solidFill>
                  <a:schemeClr val="bg1"/>
                </a:solidFill>
                <a:ea typeface="굴림" panose="020B0600000101010101" pitchFamily="34" charset="-127"/>
              </a:rPr>
              <a:t>Charge Coupled Device)</a:t>
            </a:r>
            <a:r>
              <a:rPr lang="en-US" altLang="ko-KR" sz="2400">
                <a:solidFill>
                  <a:schemeClr val="bg1"/>
                </a:solidFill>
                <a:ea typeface="굴림" panose="020B0600000101010101" pitchFamily="34" charset="-127"/>
              </a:rPr>
              <a:t> thiết bị tích điện kép + frame grabber (chuyển đổi video thành ảnh tĩnh dưới dạng bitmap)</a:t>
            </a:r>
          </a:p>
          <a:p>
            <a:pPr marL="342900" lvl="1" indent="-342900">
              <a:buFont typeface="Wingdings" panose="05000000000000000000" pitchFamily="2" charset="2"/>
              <a:buChar char="ü"/>
            </a:pPr>
            <a:r>
              <a:rPr lang="en-US" altLang="ko-KR" sz="2400" smtClean="0">
                <a:solidFill>
                  <a:schemeClr val="bg1"/>
                </a:solidFill>
                <a:ea typeface="굴림" panose="020B0600000101010101" pitchFamily="34" charset="-127"/>
              </a:rPr>
              <a:t>1990 – 2000:  </a:t>
            </a:r>
            <a:r>
              <a:rPr lang="en-US" altLang="ko-KR" sz="2400">
                <a:solidFill>
                  <a:schemeClr val="bg1"/>
                </a:solidFill>
                <a:ea typeface="굴림" panose="020B0600000101010101" pitchFamily="34" charset="-127"/>
              </a:rPr>
              <a:t>CMOS digital sensor</a:t>
            </a:r>
            <a:endParaRPr lang="en-IN" sz="2400" dirty="0">
              <a:solidFill>
                <a:schemeClr val="bg1"/>
              </a:solidFill>
              <a:ea typeface="굴림" panose="020B0600000101010101" pitchFamily="34" charset="-127"/>
            </a:endParaRPr>
          </a:p>
        </p:txBody>
      </p:sp>
      <p:sp>
        <p:nvSpPr>
          <p:cNvPr id="41" name="Rectangle 40"/>
          <p:cNvSpPr/>
          <p:nvPr/>
        </p:nvSpPr>
        <p:spPr>
          <a:xfrm>
            <a:off x="1002905" y="81218"/>
            <a:ext cx="10186186" cy="923330"/>
          </a:xfrm>
          <a:prstGeom prst="rect">
            <a:avLst/>
          </a:prstGeom>
          <a:noFill/>
        </p:spPr>
        <p:txBody>
          <a:bodyPr wrap="none" lIns="91440" tIns="45720" rIns="91440" bIns="45720">
            <a:spAutoFit/>
          </a:bodyPr>
          <a:lstStyle/>
          <a:p>
            <a:pPr algn="ctr"/>
            <a:r>
              <a:rPr lang="en-US" sz="5400" b="1" cap="none" spc="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Lịch sử phát triển </a:t>
            </a:r>
            <a:r>
              <a:rPr lang="en-US" sz="5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5400" b="1" cap="none" spc="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sz="5400" b="1" smtClean="0">
                <a:ln w="12700">
                  <a:solidFill>
                    <a:schemeClr val="accent5"/>
                  </a:solidFill>
                  <a:prstDash val="solid"/>
                </a:ln>
                <a:pattFill prst="ltDnDiag">
                  <a:fgClr>
                    <a:schemeClr val="accent5">
                      <a:lumMod val="60000"/>
                      <a:lumOff val="40000"/>
                    </a:schemeClr>
                  </a:fgClr>
                  <a:bgClr>
                    <a:schemeClr val="bg1"/>
                  </a:bgClr>
                </a:pattFill>
              </a:rPr>
              <a:t>Input </a:t>
            </a:r>
            <a:r>
              <a:rPr lang="en-US" sz="5400" b="1">
                <a:ln w="12700">
                  <a:solidFill>
                    <a:schemeClr val="accent5"/>
                  </a:solidFill>
                  <a:prstDash val="solid"/>
                </a:ln>
                <a:pattFill prst="ltDnDiag">
                  <a:fgClr>
                    <a:schemeClr val="accent5">
                      <a:lumMod val="60000"/>
                      <a:lumOff val="40000"/>
                    </a:schemeClr>
                  </a:fgClr>
                  <a:bgClr>
                    <a:schemeClr val="bg1"/>
                  </a:bgClr>
                </a:pattFill>
              </a:rPr>
              <a:t>hardware</a:t>
            </a:r>
          </a:p>
        </p:txBody>
      </p:sp>
      <p:pic>
        <p:nvPicPr>
          <p:cNvPr id="46" name="Picture 4" descr="scanner-head-and-david-hea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743" y="3535232"/>
            <a:ext cx="3879850" cy="2425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8" name="Picture 5" descr="kiosk-full-bo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2281" y="1177795"/>
            <a:ext cx="2498725" cy="5176837"/>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grpSp>
        <p:nvGrpSpPr>
          <p:cNvPr id="50" name="Group 6"/>
          <p:cNvGrpSpPr>
            <a:grpSpLocks/>
          </p:cNvGrpSpPr>
          <p:nvPr/>
        </p:nvGrpSpPr>
        <p:grpSpPr bwMode="auto">
          <a:xfrm>
            <a:off x="5526556" y="1309557"/>
            <a:ext cx="6742113" cy="1998663"/>
            <a:chOff x="1379" y="316"/>
            <a:chExt cx="4247" cy="1259"/>
          </a:xfrm>
        </p:grpSpPr>
        <p:sp>
          <p:nvSpPr>
            <p:cNvPr id="52" name="Text Box 7"/>
            <p:cNvSpPr txBox="1">
              <a:spLocks noChangeArrowheads="1"/>
            </p:cNvSpPr>
            <p:nvPr/>
          </p:nvSpPr>
          <p:spPr bwMode="auto">
            <a:xfrm>
              <a:off x="5171" y="814"/>
              <a:ext cx="45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맑은 고딕" panose="020B0503020000020004" pitchFamily="34" charset="-127"/>
                  <a:ea typeface="맑은 고딕" panose="020B0503020000020004" pitchFamily="34" charset="-127"/>
                </a:defRPr>
              </a:lvl1pPr>
              <a:lvl2pPr marL="742950" indent="-285750">
                <a:defRPr>
                  <a:solidFill>
                    <a:schemeClr val="tx1"/>
                  </a:solidFill>
                  <a:latin typeface="맑은 고딕" panose="020B0503020000020004" pitchFamily="34" charset="-127"/>
                  <a:ea typeface="맑은 고딕" panose="020B0503020000020004" pitchFamily="34" charset="-127"/>
                </a:defRPr>
              </a:lvl2pPr>
              <a:lvl3pPr marL="1143000" indent="-228600">
                <a:defRPr>
                  <a:solidFill>
                    <a:schemeClr val="tx1"/>
                  </a:solidFill>
                  <a:latin typeface="맑은 고딕" panose="020B0503020000020004" pitchFamily="34" charset="-127"/>
                  <a:ea typeface="맑은 고딕" panose="020B0503020000020004" pitchFamily="34" charset="-127"/>
                </a:defRPr>
              </a:lvl3pPr>
              <a:lvl4pPr marL="1600200" indent="-228600">
                <a:defRPr>
                  <a:solidFill>
                    <a:schemeClr val="tx1"/>
                  </a:solidFill>
                  <a:latin typeface="맑은 고딕" panose="020B0503020000020004" pitchFamily="34" charset="-127"/>
                  <a:ea typeface="맑은 고딕" panose="020B0503020000020004" pitchFamily="34" charset="-127"/>
                </a:defRPr>
              </a:lvl4pPr>
              <a:lvl5pPr marL="2057400" indent="-228600">
                <a:defRPr>
                  <a:solidFill>
                    <a:schemeClr val="tx1"/>
                  </a:solidFill>
                  <a:latin typeface="맑은 고딕" panose="020B0503020000020004" pitchFamily="34" charset="-127"/>
                  <a:ea typeface="맑은 고딕" panose="020B0503020000020004" pitchFamily="34" charset="-127"/>
                </a:defRPr>
              </a:lvl5pPr>
              <a:lvl6pPr marL="25146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6pPr>
              <a:lvl7pPr marL="29718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7pPr>
              <a:lvl8pPr marL="34290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8pPr>
              <a:lvl9pPr marL="38862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9pPr>
            </a:lstStyle>
            <a:p>
              <a:r>
                <a:rPr kumimoji="0" lang="en-US" altLang="ko-KR" sz="2000">
                  <a:latin typeface="+mj-lt"/>
                </a:rPr>
                <a:t>1mm</a:t>
              </a:r>
            </a:p>
          </p:txBody>
        </p:sp>
        <p:grpSp>
          <p:nvGrpSpPr>
            <p:cNvPr id="53" name="Group 8"/>
            <p:cNvGrpSpPr>
              <a:grpSpLocks/>
            </p:cNvGrpSpPr>
            <p:nvPr/>
          </p:nvGrpSpPr>
          <p:grpSpPr bwMode="auto">
            <a:xfrm>
              <a:off x="1379" y="316"/>
              <a:ext cx="3822" cy="1259"/>
              <a:chOff x="1379" y="316"/>
              <a:chExt cx="3822" cy="1259"/>
            </a:xfrm>
          </p:grpSpPr>
          <p:sp>
            <p:nvSpPr>
              <p:cNvPr id="54" name="Line 9"/>
              <p:cNvSpPr>
                <a:spLocks noChangeShapeType="1"/>
              </p:cNvSpPr>
              <p:nvPr/>
            </p:nvSpPr>
            <p:spPr bwMode="auto">
              <a:xfrm flipV="1">
                <a:off x="1505" y="316"/>
                <a:ext cx="2093" cy="198"/>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5" name="Rectangle 10"/>
              <p:cNvSpPr>
                <a:spLocks noChangeArrowheads="1"/>
              </p:cNvSpPr>
              <p:nvPr/>
            </p:nvSpPr>
            <p:spPr bwMode="auto">
              <a:xfrm>
                <a:off x="1379" y="512"/>
                <a:ext cx="135" cy="121"/>
              </a:xfrm>
              <a:prstGeom prst="rect">
                <a:avLst/>
              </a:prstGeom>
              <a:noFill/>
              <a:ln w="1905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맑은 고딕" panose="020B0503020000020004" pitchFamily="34" charset="-127"/>
                    <a:ea typeface="맑은 고딕" panose="020B0503020000020004" pitchFamily="34" charset="-127"/>
                  </a:defRPr>
                </a:lvl1pPr>
                <a:lvl2pPr marL="742950" indent="-285750">
                  <a:defRPr>
                    <a:solidFill>
                      <a:schemeClr val="tx1"/>
                    </a:solidFill>
                    <a:latin typeface="맑은 고딕" panose="020B0503020000020004" pitchFamily="34" charset="-127"/>
                    <a:ea typeface="맑은 고딕" panose="020B0503020000020004" pitchFamily="34" charset="-127"/>
                  </a:defRPr>
                </a:lvl2pPr>
                <a:lvl3pPr marL="1143000" indent="-228600">
                  <a:defRPr>
                    <a:solidFill>
                      <a:schemeClr val="tx1"/>
                    </a:solidFill>
                    <a:latin typeface="맑은 고딕" panose="020B0503020000020004" pitchFamily="34" charset="-127"/>
                    <a:ea typeface="맑은 고딕" panose="020B0503020000020004" pitchFamily="34" charset="-127"/>
                  </a:defRPr>
                </a:lvl3pPr>
                <a:lvl4pPr marL="1600200" indent="-228600">
                  <a:defRPr>
                    <a:solidFill>
                      <a:schemeClr val="tx1"/>
                    </a:solidFill>
                    <a:latin typeface="맑은 고딕" panose="020B0503020000020004" pitchFamily="34" charset="-127"/>
                    <a:ea typeface="맑은 고딕" panose="020B0503020000020004" pitchFamily="34" charset="-127"/>
                  </a:defRPr>
                </a:lvl4pPr>
                <a:lvl5pPr marL="2057400" indent="-228600">
                  <a:defRPr>
                    <a:solidFill>
                      <a:schemeClr val="tx1"/>
                    </a:solidFill>
                    <a:latin typeface="맑은 고딕" panose="020B0503020000020004" pitchFamily="34" charset="-127"/>
                    <a:ea typeface="맑은 고딕" panose="020B0503020000020004" pitchFamily="34" charset="-127"/>
                  </a:defRPr>
                </a:lvl5pPr>
                <a:lvl6pPr marL="25146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6pPr>
                <a:lvl7pPr marL="29718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7pPr>
                <a:lvl8pPr marL="34290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8pPr>
                <a:lvl9pPr marL="38862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9pPr>
              </a:lstStyle>
              <a:p>
                <a:endParaRPr kumimoji="0" lang="ko-KR" altLang="en-US"/>
              </a:p>
            </p:txBody>
          </p:sp>
          <p:sp>
            <p:nvSpPr>
              <p:cNvPr id="56" name="Line 11"/>
              <p:cNvSpPr>
                <a:spLocks noChangeShapeType="1"/>
              </p:cNvSpPr>
              <p:nvPr/>
            </p:nvSpPr>
            <p:spPr bwMode="auto">
              <a:xfrm>
                <a:off x="1505" y="626"/>
                <a:ext cx="2093" cy="949"/>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57" name="Picture 12" descr="kiosk-left-ey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 y="324"/>
                <a:ext cx="1603" cy="1251"/>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grpSp>
      <p:grpSp>
        <p:nvGrpSpPr>
          <p:cNvPr id="58" name="Group 13"/>
          <p:cNvGrpSpPr>
            <a:grpSpLocks/>
          </p:cNvGrpSpPr>
          <p:nvPr/>
        </p:nvGrpSpPr>
        <p:grpSpPr bwMode="auto">
          <a:xfrm>
            <a:off x="9304806" y="2265232"/>
            <a:ext cx="3043237" cy="3933825"/>
            <a:chOff x="3759" y="1690"/>
            <a:chExt cx="1917" cy="2478"/>
          </a:xfrm>
        </p:grpSpPr>
        <p:sp>
          <p:nvSpPr>
            <p:cNvPr id="59" name="Text Box 14"/>
            <p:cNvSpPr txBox="1">
              <a:spLocks noChangeArrowheads="1"/>
            </p:cNvSpPr>
            <p:nvPr/>
          </p:nvSpPr>
          <p:spPr bwMode="auto">
            <a:xfrm>
              <a:off x="5100" y="3916"/>
              <a:ext cx="57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맑은 고딕" panose="020B0503020000020004" pitchFamily="34" charset="-127"/>
                  <a:ea typeface="맑은 고딕" panose="020B0503020000020004" pitchFamily="34" charset="-127"/>
                </a:defRPr>
              </a:lvl1pPr>
              <a:lvl2pPr marL="742950" indent="-285750">
                <a:defRPr>
                  <a:solidFill>
                    <a:schemeClr val="tx1"/>
                  </a:solidFill>
                  <a:latin typeface="맑은 고딕" panose="020B0503020000020004" pitchFamily="34" charset="-127"/>
                  <a:ea typeface="맑은 고딕" panose="020B0503020000020004" pitchFamily="34" charset="-127"/>
                </a:defRPr>
              </a:lvl2pPr>
              <a:lvl3pPr marL="1143000" indent="-228600">
                <a:defRPr>
                  <a:solidFill>
                    <a:schemeClr val="tx1"/>
                  </a:solidFill>
                  <a:latin typeface="맑은 고딕" panose="020B0503020000020004" pitchFamily="34" charset="-127"/>
                  <a:ea typeface="맑은 고딕" panose="020B0503020000020004" pitchFamily="34" charset="-127"/>
                </a:defRPr>
              </a:lvl3pPr>
              <a:lvl4pPr marL="1600200" indent="-228600">
                <a:defRPr>
                  <a:solidFill>
                    <a:schemeClr val="tx1"/>
                  </a:solidFill>
                  <a:latin typeface="맑은 고딕" panose="020B0503020000020004" pitchFamily="34" charset="-127"/>
                  <a:ea typeface="맑은 고딕" panose="020B0503020000020004" pitchFamily="34" charset="-127"/>
                </a:defRPr>
              </a:lvl4pPr>
              <a:lvl5pPr marL="2057400" indent="-228600">
                <a:defRPr>
                  <a:solidFill>
                    <a:schemeClr val="tx1"/>
                  </a:solidFill>
                  <a:latin typeface="맑은 고딕" panose="020B0503020000020004" pitchFamily="34" charset="-127"/>
                  <a:ea typeface="맑은 고딕" panose="020B0503020000020004" pitchFamily="34" charset="-127"/>
                </a:defRPr>
              </a:lvl5pPr>
              <a:lvl6pPr marL="25146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6pPr>
              <a:lvl7pPr marL="29718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7pPr>
              <a:lvl8pPr marL="34290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8pPr>
              <a:lvl9pPr marL="38862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9pPr>
            </a:lstStyle>
            <a:p>
              <a:r>
                <a:rPr kumimoji="0" lang="en-US" altLang="ko-KR" sz="2000">
                  <a:latin typeface="+mj-lt"/>
                </a:rPr>
                <a:t>0.3mm</a:t>
              </a:r>
            </a:p>
          </p:txBody>
        </p:sp>
        <p:pic>
          <p:nvPicPr>
            <p:cNvPr id="60" name="Picture 15" descr="david-eye-qtrmm-s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7" y="2863"/>
              <a:ext cx="1839" cy="1048"/>
            </a:xfrm>
            <a:prstGeom prst="rect">
              <a:avLst/>
            </a:prstGeom>
            <a:noFill/>
            <a:ln w="9525">
              <a:solidFill>
                <a:srgbClr val="FF741F"/>
              </a:solidFill>
              <a:miter lim="800000"/>
              <a:headEnd/>
              <a:tailEnd/>
            </a:ln>
            <a:extLst>
              <a:ext uri="{909E8E84-426E-40DD-AFC4-6F175D3DCCD1}">
                <a14:hiddenFill xmlns:a14="http://schemas.microsoft.com/office/drawing/2010/main">
                  <a:solidFill>
                    <a:srgbClr val="FFFFFF"/>
                  </a:solidFill>
                </a14:hiddenFill>
              </a:ext>
            </a:extLst>
          </p:spPr>
        </p:pic>
        <p:sp>
          <p:nvSpPr>
            <p:cNvPr id="61" name="Rectangle 16"/>
            <p:cNvSpPr>
              <a:spLocks noChangeArrowheads="1"/>
            </p:cNvSpPr>
            <p:nvPr/>
          </p:nvSpPr>
          <p:spPr bwMode="auto">
            <a:xfrm>
              <a:off x="3958" y="1690"/>
              <a:ext cx="700" cy="347"/>
            </a:xfrm>
            <a:prstGeom prst="rect">
              <a:avLst/>
            </a:prstGeom>
            <a:noFill/>
            <a:ln w="19050">
              <a:solidFill>
                <a:srgbClr val="FF741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맑은 고딕" panose="020B0503020000020004" pitchFamily="34" charset="-127"/>
                  <a:ea typeface="맑은 고딕" panose="020B0503020000020004" pitchFamily="34" charset="-127"/>
                </a:defRPr>
              </a:lvl1pPr>
              <a:lvl2pPr marL="742950" indent="-285750">
                <a:defRPr>
                  <a:solidFill>
                    <a:schemeClr val="tx1"/>
                  </a:solidFill>
                  <a:latin typeface="맑은 고딕" panose="020B0503020000020004" pitchFamily="34" charset="-127"/>
                  <a:ea typeface="맑은 고딕" panose="020B0503020000020004" pitchFamily="34" charset="-127"/>
                </a:defRPr>
              </a:lvl2pPr>
              <a:lvl3pPr marL="1143000" indent="-228600">
                <a:defRPr>
                  <a:solidFill>
                    <a:schemeClr val="tx1"/>
                  </a:solidFill>
                  <a:latin typeface="맑은 고딕" panose="020B0503020000020004" pitchFamily="34" charset="-127"/>
                  <a:ea typeface="맑은 고딕" panose="020B0503020000020004" pitchFamily="34" charset="-127"/>
                </a:defRPr>
              </a:lvl3pPr>
              <a:lvl4pPr marL="1600200" indent="-228600">
                <a:defRPr>
                  <a:solidFill>
                    <a:schemeClr val="tx1"/>
                  </a:solidFill>
                  <a:latin typeface="맑은 고딕" panose="020B0503020000020004" pitchFamily="34" charset="-127"/>
                  <a:ea typeface="맑은 고딕" panose="020B0503020000020004" pitchFamily="34" charset="-127"/>
                </a:defRPr>
              </a:lvl4pPr>
              <a:lvl5pPr marL="2057400" indent="-228600">
                <a:defRPr>
                  <a:solidFill>
                    <a:schemeClr val="tx1"/>
                  </a:solidFill>
                  <a:latin typeface="맑은 고딕" panose="020B0503020000020004" pitchFamily="34" charset="-127"/>
                  <a:ea typeface="맑은 고딕" panose="020B0503020000020004" pitchFamily="34" charset="-127"/>
                </a:defRPr>
              </a:lvl5pPr>
              <a:lvl6pPr marL="25146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6pPr>
              <a:lvl7pPr marL="29718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7pPr>
              <a:lvl8pPr marL="34290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8pPr>
              <a:lvl9pPr marL="38862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9pPr>
            </a:lstStyle>
            <a:p>
              <a:endParaRPr kumimoji="0" lang="ko-KR" altLang="en-US"/>
            </a:p>
          </p:txBody>
        </p:sp>
        <p:sp>
          <p:nvSpPr>
            <p:cNvPr id="62" name="Line 17"/>
            <p:cNvSpPr>
              <a:spLocks noChangeShapeType="1"/>
            </p:cNvSpPr>
            <p:nvPr/>
          </p:nvSpPr>
          <p:spPr bwMode="auto">
            <a:xfrm flipH="1">
              <a:off x="3759" y="2037"/>
              <a:ext cx="199" cy="825"/>
            </a:xfrm>
            <a:prstGeom prst="line">
              <a:avLst/>
            </a:prstGeom>
            <a:noFill/>
            <a:ln w="12700">
              <a:solidFill>
                <a:srgbClr val="FF741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63" name="Line 18"/>
            <p:cNvSpPr>
              <a:spLocks noChangeShapeType="1"/>
            </p:cNvSpPr>
            <p:nvPr/>
          </p:nvSpPr>
          <p:spPr bwMode="auto">
            <a:xfrm>
              <a:off x="4658" y="2037"/>
              <a:ext cx="947" cy="819"/>
            </a:xfrm>
            <a:prstGeom prst="line">
              <a:avLst/>
            </a:prstGeom>
            <a:noFill/>
            <a:ln w="12700">
              <a:solidFill>
                <a:srgbClr val="FF741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grpSp>
        <p:nvGrpSpPr>
          <p:cNvPr id="64" name="Group 19"/>
          <p:cNvGrpSpPr>
            <a:grpSpLocks/>
          </p:cNvGrpSpPr>
          <p:nvPr/>
        </p:nvGrpSpPr>
        <p:grpSpPr bwMode="auto">
          <a:xfrm>
            <a:off x="3464393" y="2506532"/>
            <a:ext cx="8132763" cy="3860800"/>
            <a:chOff x="80" y="1842"/>
            <a:chExt cx="5123" cy="2432"/>
          </a:xfrm>
        </p:grpSpPr>
        <p:sp>
          <p:nvSpPr>
            <p:cNvPr id="65" name="Line 20"/>
            <p:cNvSpPr>
              <a:spLocks noChangeShapeType="1"/>
            </p:cNvSpPr>
            <p:nvPr/>
          </p:nvSpPr>
          <p:spPr bwMode="auto">
            <a:xfrm flipH="1" flipV="1">
              <a:off x="3252" y="1842"/>
              <a:ext cx="1542" cy="1559"/>
            </a:xfrm>
            <a:prstGeom prst="line">
              <a:avLst/>
            </a:prstGeom>
            <a:noFill/>
            <a:ln w="12700">
              <a:solidFill>
                <a:srgbClr val="CC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6" name="Picture 21" descr="david-eye-vrip-wireframe-s"/>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 y="1852"/>
              <a:ext cx="3172" cy="2422"/>
            </a:xfrm>
            <a:prstGeom prst="rect">
              <a:avLst/>
            </a:prstGeom>
            <a:noFill/>
            <a:ln w="12700">
              <a:solidFill>
                <a:srgbClr val="CC0000"/>
              </a:solidFill>
              <a:miter lim="800000"/>
              <a:headEnd/>
              <a:tailEnd/>
            </a:ln>
            <a:extLst>
              <a:ext uri="{909E8E84-426E-40DD-AFC4-6F175D3DCCD1}">
                <a14:hiddenFill xmlns:a14="http://schemas.microsoft.com/office/drawing/2010/main">
                  <a:solidFill>
                    <a:srgbClr val="FFFFFF"/>
                  </a:solidFill>
                </a14:hiddenFill>
              </a:ext>
            </a:extLst>
          </p:spPr>
        </p:pic>
        <p:sp>
          <p:nvSpPr>
            <p:cNvPr id="67" name="Rectangle 22"/>
            <p:cNvSpPr>
              <a:spLocks noChangeArrowheads="1"/>
            </p:cNvSpPr>
            <p:nvPr/>
          </p:nvSpPr>
          <p:spPr bwMode="auto">
            <a:xfrm>
              <a:off x="4794" y="3401"/>
              <a:ext cx="409" cy="281"/>
            </a:xfrm>
            <a:prstGeom prst="rect">
              <a:avLst/>
            </a:prstGeom>
            <a:noFill/>
            <a:ln w="19050">
              <a:solidFill>
                <a:srgbClr val="CC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맑은 고딕" panose="020B0503020000020004" pitchFamily="34" charset="-127"/>
                  <a:ea typeface="맑은 고딕" panose="020B0503020000020004" pitchFamily="34" charset="-127"/>
                </a:defRPr>
              </a:lvl1pPr>
              <a:lvl2pPr marL="742950" indent="-285750">
                <a:defRPr>
                  <a:solidFill>
                    <a:schemeClr val="tx1"/>
                  </a:solidFill>
                  <a:latin typeface="맑은 고딕" panose="020B0503020000020004" pitchFamily="34" charset="-127"/>
                  <a:ea typeface="맑은 고딕" panose="020B0503020000020004" pitchFamily="34" charset="-127"/>
                </a:defRPr>
              </a:lvl2pPr>
              <a:lvl3pPr marL="1143000" indent="-228600">
                <a:defRPr>
                  <a:solidFill>
                    <a:schemeClr val="tx1"/>
                  </a:solidFill>
                  <a:latin typeface="맑은 고딕" panose="020B0503020000020004" pitchFamily="34" charset="-127"/>
                  <a:ea typeface="맑은 고딕" panose="020B0503020000020004" pitchFamily="34" charset="-127"/>
                </a:defRPr>
              </a:lvl3pPr>
              <a:lvl4pPr marL="1600200" indent="-228600">
                <a:defRPr>
                  <a:solidFill>
                    <a:schemeClr val="tx1"/>
                  </a:solidFill>
                  <a:latin typeface="맑은 고딕" panose="020B0503020000020004" pitchFamily="34" charset="-127"/>
                  <a:ea typeface="맑은 고딕" panose="020B0503020000020004" pitchFamily="34" charset="-127"/>
                </a:defRPr>
              </a:lvl4pPr>
              <a:lvl5pPr marL="2057400" indent="-228600">
                <a:defRPr>
                  <a:solidFill>
                    <a:schemeClr val="tx1"/>
                  </a:solidFill>
                  <a:latin typeface="맑은 고딕" panose="020B0503020000020004" pitchFamily="34" charset="-127"/>
                  <a:ea typeface="맑은 고딕" panose="020B0503020000020004" pitchFamily="34" charset="-127"/>
                </a:defRPr>
              </a:lvl5pPr>
              <a:lvl6pPr marL="25146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6pPr>
              <a:lvl7pPr marL="29718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7pPr>
              <a:lvl8pPr marL="34290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8pPr>
              <a:lvl9pPr marL="38862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9pPr>
            </a:lstStyle>
            <a:p>
              <a:endParaRPr kumimoji="0" lang="ko-KR" altLang="en-US"/>
            </a:p>
          </p:txBody>
        </p:sp>
        <p:sp>
          <p:nvSpPr>
            <p:cNvPr id="68" name="Line 23"/>
            <p:cNvSpPr>
              <a:spLocks noChangeShapeType="1"/>
            </p:cNvSpPr>
            <p:nvPr/>
          </p:nvSpPr>
          <p:spPr bwMode="auto">
            <a:xfrm flipH="1">
              <a:off x="3252" y="3682"/>
              <a:ext cx="1542" cy="584"/>
            </a:xfrm>
            <a:prstGeom prst="line">
              <a:avLst/>
            </a:prstGeom>
            <a:noFill/>
            <a:ln w="12700">
              <a:solidFill>
                <a:srgbClr val="CC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pSp>
      <p:sp>
        <p:nvSpPr>
          <p:cNvPr id="69" name="Text Box 24"/>
          <p:cNvSpPr txBox="1">
            <a:spLocks noChangeArrowheads="1"/>
          </p:cNvSpPr>
          <p:nvPr/>
        </p:nvSpPr>
        <p:spPr bwMode="auto">
          <a:xfrm>
            <a:off x="6841006" y="1087307"/>
            <a:ext cx="7473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맑은 고딕" panose="020B0503020000020004" pitchFamily="34" charset="-127"/>
                <a:ea typeface="맑은 고딕" panose="020B0503020000020004" pitchFamily="34" charset="-127"/>
              </a:defRPr>
            </a:lvl1pPr>
            <a:lvl2pPr marL="742950" indent="-285750">
              <a:defRPr>
                <a:solidFill>
                  <a:schemeClr val="tx1"/>
                </a:solidFill>
                <a:latin typeface="맑은 고딕" panose="020B0503020000020004" pitchFamily="34" charset="-127"/>
                <a:ea typeface="맑은 고딕" panose="020B0503020000020004" pitchFamily="34" charset="-127"/>
              </a:defRPr>
            </a:lvl2pPr>
            <a:lvl3pPr marL="1143000" indent="-228600">
              <a:defRPr>
                <a:solidFill>
                  <a:schemeClr val="tx1"/>
                </a:solidFill>
                <a:latin typeface="맑은 고딕" panose="020B0503020000020004" pitchFamily="34" charset="-127"/>
                <a:ea typeface="맑은 고딕" panose="020B0503020000020004" pitchFamily="34" charset="-127"/>
              </a:defRPr>
            </a:lvl3pPr>
            <a:lvl4pPr marL="1600200" indent="-228600">
              <a:defRPr>
                <a:solidFill>
                  <a:schemeClr val="tx1"/>
                </a:solidFill>
                <a:latin typeface="맑은 고딕" panose="020B0503020000020004" pitchFamily="34" charset="-127"/>
                <a:ea typeface="맑은 고딕" panose="020B0503020000020004" pitchFamily="34" charset="-127"/>
              </a:defRPr>
            </a:lvl4pPr>
            <a:lvl5pPr marL="2057400" indent="-228600">
              <a:defRPr>
                <a:solidFill>
                  <a:schemeClr val="tx1"/>
                </a:solidFill>
                <a:latin typeface="맑은 고딕" panose="020B0503020000020004" pitchFamily="34" charset="-127"/>
                <a:ea typeface="맑은 고딕" panose="020B0503020000020004" pitchFamily="34" charset="-127"/>
              </a:defRPr>
            </a:lvl5pPr>
            <a:lvl6pPr marL="25146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6pPr>
            <a:lvl7pPr marL="29718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7pPr>
            <a:lvl8pPr marL="34290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8pPr>
            <a:lvl9pPr marL="3886200" indent="-228600" fontAlgn="base" latinLnBrk="1">
              <a:spcBef>
                <a:spcPct val="0"/>
              </a:spcBef>
              <a:spcAft>
                <a:spcPct val="0"/>
              </a:spcAft>
              <a:defRPr>
                <a:solidFill>
                  <a:schemeClr val="tx1"/>
                </a:solidFill>
                <a:latin typeface="맑은 고딕" panose="020B0503020000020004" pitchFamily="34" charset="-127"/>
                <a:ea typeface="맑은 고딕" panose="020B0503020000020004" pitchFamily="34" charset="-127"/>
              </a:defRPr>
            </a:lvl9pPr>
          </a:lstStyle>
          <a:p>
            <a:r>
              <a:rPr kumimoji="0" lang="en-US" altLang="ko-KR" sz="2000">
                <a:latin typeface="+mj-lt"/>
              </a:rPr>
              <a:t>3mm</a:t>
            </a:r>
          </a:p>
          <a:p>
            <a:r>
              <a:rPr kumimoji="0" lang="en-US" altLang="ko-KR" sz="2000">
                <a:latin typeface="+mj-lt"/>
              </a:rPr>
              <a:t>mesh</a:t>
            </a:r>
          </a:p>
        </p:txBody>
      </p:sp>
    </p:spTree>
    <p:extLst>
      <p:ext uri="{BB962C8B-B14F-4D97-AF65-F5344CB8AC3E}">
        <p14:creationId xmlns:p14="http://schemas.microsoft.com/office/powerpoint/2010/main" val="260866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up)">
                                      <p:cBhvr>
                                        <p:cTn id="25" dur="500"/>
                                        <p:tgtEl>
                                          <p:spTgt spid="58"/>
                                        </p:tgtEl>
                                      </p:cBhvr>
                                    </p:animEffect>
                                  </p:childTnLst>
                                </p:cTn>
                              </p:par>
                              <p:par>
                                <p:cTn id="26" presetID="1" presetClass="exit" presetSubtype="0" fill="hold" nodeType="withEffect">
                                  <p:stCondLst>
                                    <p:cond delay="0"/>
                                  </p:stCondLst>
                                  <p:childTnLst>
                                    <p:set>
                                      <p:cBhvr>
                                        <p:cTn id="27" dur="1" fill="hold">
                                          <p:stCondLst>
                                            <p:cond delay="0"/>
                                          </p:stCondLst>
                                        </p:cTn>
                                        <p:tgtEl>
                                          <p:spTgt spid="4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right)">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798217" cy="5373779"/>
          </a:xfrm>
          <a:prstGeom prst="rect">
            <a:avLst/>
          </a:prstGeom>
          <a:noFill/>
        </p:spPr>
        <p:txBody>
          <a:bodyPr wrap="square" rtlCol="0">
            <a:spAutoFit/>
          </a:bodyPr>
          <a:lstStyle/>
          <a:p>
            <a:pPr>
              <a:lnSpc>
                <a:spcPct val="130000"/>
              </a:lnSpc>
            </a:pPr>
            <a:r>
              <a:rPr lang="vi-VN" sz="2400" b="1">
                <a:latin typeface="Calibri" panose="020F0502020204030204" pitchFamily="34" charset="0"/>
              </a:rPr>
              <a:t>Tấm nền</a:t>
            </a:r>
            <a:r>
              <a:rPr lang="vi-VN" sz="2400">
                <a:latin typeface="Calibri" panose="020F0502020204030204" pitchFamily="34" charset="0"/>
              </a:rPr>
              <a:t> (substrate) - làm từ nhựa trong, thủy tinh, ... </a:t>
            </a:r>
            <a:r>
              <a:rPr lang="vi-VN" sz="2400" smtClean="0">
                <a:latin typeface="Calibri" panose="020F0502020204030204" pitchFamily="34" charset="0"/>
              </a:rPr>
              <a:t>có </a:t>
            </a:r>
            <a:r>
              <a:rPr lang="vi-VN" sz="2400">
                <a:latin typeface="Calibri" panose="020F0502020204030204" pitchFamily="34" charset="0"/>
              </a:rPr>
              <a:t>tác dụng chống đỡ cho OLED.</a:t>
            </a:r>
          </a:p>
          <a:p>
            <a:pPr>
              <a:lnSpc>
                <a:spcPct val="130000"/>
              </a:lnSpc>
            </a:pPr>
            <a:r>
              <a:rPr lang="vi-VN" sz="2400" b="1">
                <a:latin typeface="Calibri" panose="020F0502020204030204" pitchFamily="34" charset="0"/>
              </a:rPr>
              <a:t>Anode</a:t>
            </a:r>
            <a:r>
              <a:rPr lang="vi-VN" sz="2400">
                <a:latin typeface="Calibri" panose="020F0502020204030204" pitchFamily="34" charset="0"/>
              </a:rPr>
              <a:t> (trong suốt) - anode sẽ lấy đi các electron (hay tạo ra các lỗ trống mang điện dương) </a:t>
            </a:r>
            <a:r>
              <a:rPr lang="vi-VN" sz="2400" smtClean="0">
                <a:latin typeface="Calibri" panose="020F0502020204030204" pitchFamily="34" charset="0"/>
              </a:rPr>
              <a:t>Các </a:t>
            </a:r>
            <a:r>
              <a:rPr lang="vi-VN" sz="2400">
                <a:latin typeface="Calibri" panose="020F0502020204030204" pitchFamily="34" charset="0"/>
              </a:rPr>
              <a:t>lớp hữu cơ - các lớp này được tạo thành từ các phân tử hữu cơ hay polymer.</a:t>
            </a:r>
          </a:p>
          <a:p>
            <a:pPr lvl="1">
              <a:lnSpc>
                <a:spcPct val="130000"/>
              </a:lnSpc>
            </a:pPr>
            <a:r>
              <a:rPr lang="vi-VN" sz="2400" b="1">
                <a:latin typeface="Calibri" panose="020F0502020204030204" pitchFamily="34" charset="0"/>
              </a:rPr>
              <a:t>Lớp dẫn</a:t>
            </a:r>
            <a:r>
              <a:rPr lang="vi-VN" sz="2400">
                <a:latin typeface="Calibri" panose="020F0502020204030204" pitchFamily="34" charset="0"/>
              </a:rPr>
              <a:t> (conductive layer) - lớp này được làm từ các phân tử hữu cơ dẻo có nhiệm vụ truyền tải các lỗ trống từ anode. Một polymer dẫn được sử dụng trong các OLED là polyaniline</a:t>
            </a:r>
            <a:r>
              <a:rPr lang="vi-VN" sz="2400" smtClean="0">
                <a:latin typeface="Calibri" panose="020F0502020204030204" pitchFamily="34" charset="0"/>
              </a:rPr>
              <a:t>.</a:t>
            </a:r>
          </a:p>
          <a:p>
            <a:pPr lvl="1">
              <a:lnSpc>
                <a:spcPct val="130000"/>
              </a:lnSpc>
            </a:pPr>
            <a:r>
              <a:rPr lang="vi-VN" sz="2400" b="1" smtClean="0">
                <a:latin typeface="Calibri" panose="020F0502020204030204" pitchFamily="34" charset="0"/>
              </a:rPr>
              <a:t>Lớp phát sáng</a:t>
            </a:r>
            <a:r>
              <a:rPr lang="vi-VN" sz="2400" smtClean="0">
                <a:latin typeface="Calibri" panose="020F0502020204030204" pitchFamily="34" charset="0"/>
              </a:rPr>
              <a:t> (emissive layer) - lớp này được làm từ các phân tử hữu cơ dẻo (nhưng khác loại với lớp dẫn) có nhiệm vụ truyền tải các electron từ cathode. Một loại polymer dùng trong lớp phát sáng là polyfluorence.</a:t>
            </a:r>
          </a:p>
          <a:p>
            <a:pPr>
              <a:lnSpc>
                <a:spcPct val="130000"/>
              </a:lnSpc>
            </a:pPr>
            <a:r>
              <a:rPr lang="vi-VN" sz="2400" b="1" smtClean="0">
                <a:latin typeface="Calibri" panose="020F0502020204030204" pitchFamily="34" charset="0"/>
              </a:rPr>
              <a:t>Cathode</a:t>
            </a:r>
            <a:r>
              <a:rPr lang="vi-VN" sz="2400" smtClean="0">
                <a:latin typeface="Calibri" panose="020F0502020204030204" pitchFamily="34" charset="0"/>
              </a:rPr>
              <a:t> (có thể trong suốt hoặc không tùy thuộc vào loại OLED) - cathode sẽ tạo ra các electron khi có dòng điện chạy qua thiết bị.</a:t>
            </a:r>
            <a:endParaRPr lang="vi-VN" sz="2400">
              <a:latin typeface="Calibri" panose="020F0502020204030204" pitchFamily="34" charset="0"/>
            </a:endParaRPr>
          </a:p>
        </p:txBody>
      </p:sp>
      <p:sp>
        <p:nvSpPr>
          <p:cNvPr id="13" name="Rectangle 12"/>
          <p:cNvSpPr/>
          <p:nvPr/>
        </p:nvSpPr>
        <p:spPr>
          <a:xfrm>
            <a:off x="1403176" y="81218"/>
            <a:ext cx="9385647"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OLED (Organic Light-Emitting </a:t>
            </a: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Diode)</a:t>
            </a:r>
            <a:endPar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4042975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6" y="1166842"/>
            <a:ext cx="8013088" cy="5261440"/>
          </a:xfrm>
          <a:prstGeom prst="rect">
            <a:avLst/>
          </a:prstGeom>
          <a:noFill/>
        </p:spPr>
        <p:txBody>
          <a:bodyPr wrap="square" rtlCol="0">
            <a:spAutoFit/>
          </a:bodyPr>
          <a:lstStyle/>
          <a:p>
            <a:pPr marL="285750" indent="-285750">
              <a:lnSpc>
                <a:spcPct val="130000"/>
              </a:lnSpc>
              <a:buFont typeface="Wingdings" panose="05000000000000000000" pitchFamily="2" charset="2"/>
              <a:buChar char="q"/>
            </a:pPr>
            <a:r>
              <a:rPr lang="vi-VN" sz="2000">
                <a:latin typeface="Calibri" panose="020F0502020204030204" pitchFamily="34" charset="0"/>
              </a:rPr>
              <a:t>Nguồn điện </a:t>
            </a:r>
            <a:r>
              <a:rPr lang="en-US" sz="2000" smtClean="0">
                <a:latin typeface="Calibri" panose="020F0502020204030204" pitchFamily="34" charset="0"/>
              </a:rPr>
              <a:t>một chiều </a:t>
            </a:r>
            <a:r>
              <a:rPr lang="vi-VN" sz="2000" smtClean="0">
                <a:latin typeface="Calibri" panose="020F0502020204030204" pitchFamily="34" charset="0"/>
              </a:rPr>
              <a:t>cung cấp</a:t>
            </a:r>
            <a:r>
              <a:rPr lang="en-US" sz="2000" smtClean="0">
                <a:latin typeface="Calibri" panose="020F0502020204030204" pitchFamily="34" charset="0"/>
              </a:rPr>
              <a:t> </a:t>
            </a:r>
            <a:r>
              <a:rPr lang="vi-VN" sz="2000" smtClean="0">
                <a:latin typeface="Calibri" panose="020F0502020204030204" pitchFamily="34" charset="0"/>
              </a:rPr>
              <a:t>cho </a:t>
            </a:r>
            <a:r>
              <a:rPr lang="vi-VN" sz="2000">
                <a:latin typeface="Calibri" panose="020F0502020204030204" pitchFamily="34" charset="0"/>
              </a:rPr>
              <a:t>OLED.</a:t>
            </a:r>
          </a:p>
          <a:p>
            <a:pPr marL="285750" indent="-285750">
              <a:lnSpc>
                <a:spcPct val="130000"/>
              </a:lnSpc>
              <a:buFont typeface="Wingdings" panose="05000000000000000000" pitchFamily="2" charset="2"/>
              <a:buChar char="q"/>
            </a:pPr>
            <a:r>
              <a:rPr lang="vi-VN" sz="2000">
                <a:latin typeface="Calibri" panose="020F0502020204030204" pitchFamily="34" charset="0"/>
              </a:rPr>
              <a:t>Một dòng các electron chạy từ cathode qua các lớp hữu cơ tới anode:</a:t>
            </a:r>
          </a:p>
          <a:p>
            <a:pPr marL="742950" lvl="1" indent="-285750">
              <a:lnSpc>
                <a:spcPct val="130000"/>
              </a:lnSpc>
              <a:buFont typeface="Wingdings" panose="05000000000000000000" pitchFamily="2" charset="2"/>
              <a:buChar char="q"/>
            </a:pPr>
            <a:r>
              <a:rPr lang="vi-VN" sz="2000">
                <a:latin typeface="Calibri" panose="020F0502020204030204" pitchFamily="34" charset="0"/>
              </a:rPr>
              <a:t>Cathode sẽ truyền các electron cho lớp các phân tử hữu cơ phát quang.</a:t>
            </a:r>
          </a:p>
          <a:p>
            <a:pPr marL="742950" lvl="1" indent="-285750">
              <a:lnSpc>
                <a:spcPct val="130000"/>
              </a:lnSpc>
              <a:buFont typeface="Wingdings" panose="05000000000000000000" pitchFamily="2" charset="2"/>
              <a:buChar char="q"/>
            </a:pPr>
            <a:r>
              <a:rPr lang="vi-VN" sz="2000">
                <a:latin typeface="Calibri" panose="020F0502020204030204" pitchFamily="34" charset="0"/>
              </a:rPr>
              <a:t>Anode sẽ lấy các electron từ lớp các phân tử hữu cơ dẫn (điều này giống với việc truyền các lỗ trống mang điện dương cho lớp dẫn).</a:t>
            </a:r>
          </a:p>
          <a:p>
            <a:pPr marL="285750" indent="-285750">
              <a:lnSpc>
                <a:spcPct val="130000"/>
              </a:lnSpc>
              <a:buFont typeface="Wingdings" panose="05000000000000000000" pitchFamily="2" charset="2"/>
              <a:buChar char="q"/>
            </a:pPr>
            <a:r>
              <a:rPr lang="vi-VN" sz="2000">
                <a:latin typeface="Calibri" panose="020F0502020204030204" pitchFamily="34" charset="0"/>
              </a:rPr>
              <a:t>Tại biên giữa lớp phát quang và lớp dẫn, các electron gặp các lỗ trống:</a:t>
            </a:r>
          </a:p>
          <a:p>
            <a:pPr marL="742950" lvl="1" indent="-285750">
              <a:lnSpc>
                <a:spcPct val="130000"/>
              </a:lnSpc>
              <a:buFont typeface="Wingdings" panose="05000000000000000000" pitchFamily="2" charset="2"/>
              <a:buChar char="q"/>
            </a:pPr>
            <a:r>
              <a:rPr lang="vi-VN" sz="2000">
                <a:latin typeface="Calibri" panose="020F0502020204030204" pitchFamily="34" charset="0"/>
              </a:rPr>
              <a:t>Khi một electron gặp một lỗ trống, nó sẽ tái hợp với lỗ trống này (hay nó rơi vào mức năng lượng của nguyên tử lỗ trống bị mất một electron).</a:t>
            </a:r>
          </a:p>
          <a:p>
            <a:pPr marL="742950" lvl="1" indent="-285750">
              <a:lnSpc>
                <a:spcPct val="130000"/>
              </a:lnSpc>
              <a:buFont typeface="Wingdings" panose="05000000000000000000" pitchFamily="2" charset="2"/>
              <a:buChar char="q"/>
            </a:pPr>
            <a:r>
              <a:rPr lang="vi-VN" sz="2000">
                <a:latin typeface="Calibri" panose="020F0502020204030204" pitchFamily="34" charset="0"/>
              </a:rPr>
              <a:t>Khi sự tái hợp xảy ra, electron tái hợp sẽ tạo ra một năng lượng dưới dạng một photon ánh sáng.</a:t>
            </a:r>
          </a:p>
          <a:p>
            <a:pPr marL="285750" indent="-285750">
              <a:lnSpc>
                <a:spcPct val="130000"/>
              </a:lnSpc>
              <a:buFont typeface="Wingdings" panose="05000000000000000000" pitchFamily="2" charset="2"/>
              <a:buChar char="q"/>
            </a:pPr>
            <a:r>
              <a:rPr lang="vi-VN" sz="2000">
                <a:latin typeface="Calibri" panose="020F0502020204030204" pitchFamily="34" charset="0"/>
              </a:rPr>
              <a:t>OLED phát ra ánh sáng.</a:t>
            </a:r>
          </a:p>
        </p:txBody>
      </p:sp>
      <p:sp>
        <p:nvSpPr>
          <p:cNvPr id="13" name="Rectangle 12"/>
          <p:cNvSpPr/>
          <p:nvPr/>
        </p:nvSpPr>
        <p:spPr>
          <a:xfrm>
            <a:off x="1403176" y="81218"/>
            <a:ext cx="9385647"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OLED (Organic Light-Emitting </a:t>
            </a: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Diode)</a:t>
            </a:r>
            <a:endPar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5362" name="Picture 2" descr="áº¢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672" y="912215"/>
            <a:ext cx="3810000" cy="570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880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17565" y="768524"/>
            <a:ext cx="11969931" cy="34163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DLP (Digital Light Processing) được hãng Texas Instruments đầu tư phát mình và sử dụng một chíp (hoặc 3 chip) thiết bị gắn gương số Digital Mirror Divice (DMD), trên mỗi chip có hàng nghìn vi gương, mỗi vi gương biểu diễn một điểm ảnh riêng lẻ. Ưu điểm là hiệu ứng caro nhẹ hơn vì các điểm ảnh gần nhau hơn, cho video mịn hơn, có teher đạt độ tương phản cao hơn, gọn nhẹ, dễ di động, có tuổi thọ cao hơn LCD. Nhưng khuyết điểm của DLP là có độ bảo hoà màu thấp, hiệu ứng cầu vồng thường xuất hiện, hay bị lộ sáng</a:t>
            </a:r>
            <a:r>
              <a:rPr lang="vi-VN" sz="2400" smtClean="0"/>
              <a:t>.</a:t>
            </a:r>
            <a:endParaRPr lang="en-US" sz="2400" smtClean="0"/>
          </a:p>
          <a:p>
            <a:pPr marL="342900" indent="-342900">
              <a:buFont typeface="Wingdings" panose="05000000000000000000" pitchFamily="2" charset="2"/>
              <a:buChar char="q"/>
            </a:pPr>
            <a:r>
              <a:rPr lang="vi-VN" sz="2400" smtClean="0"/>
              <a:t>DLP </a:t>
            </a:r>
            <a:r>
              <a:rPr lang="vi-VN" sz="2400"/>
              <a:t>là công nghệ tốt hơn LCD cho việc xem phim tại nhà. Một số máy chiếu xem phim tại nhà hầu như bị hiệu ứng "vầng hào quang" hay gọi là lộ sáng.</a:t>
            </a:r>
            <a:endParaRPr lang="en-US" sz="2400">
              <a:solidFill>
                <a:schemeClr val="tx1"/>
              </a:solidFill>
              <a:latin typeface="Calibri "/>
            </a:endParaRPr>
          </a:p>
        </p:txBody>
      </p:sp>
      <p:sp>
        <p:nvSpPr>
          <p:cNvPr id="7" name="Rectangle 6"/>
          <p:cNvSpPr/>
          <p:nvPr/>
        </p:nvSpPr>
        <p:spPr>
          <a:xfrm>
            <a:off x="2329702" y="0"/>
            <a:ext cx="7545656" cy="830997"/>
          </a:xfrm>
          <a:prstGeom prst="rect">
            <a:avLst/>
          </a:prstGeom>
          <a:noFill/>
        </p:spPr>
        <p:txBody>
          <a:bodyPr wrap="none" lIns="91440" tIns="45720" rIns="91440" bIns="45720">
            <a:spAutoFit/>
          </a:bodyPr>
          <a:lstStyle/>
          <a:p>
            <a:pPr algn="ct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DPL</a:t>
            </a: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Digital Light Processing</a:t>
            </a: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7411" name="Picture 3"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84844"/>
            <a:ext cx="5343706" cy="2673156"/>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HÃ¬nh áº£nh cÃ³ liÃ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487" y="4184844"/>
            <a:ext cx="3207787" cy="26731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8669057" y="4184844"/>
            <a:ext cx="3564208" cy="2673156"/>
          </a:xfrm>
          <a:prstGeom prst="rect">
            <a:avLst/>
          </a:prstGeom>
        </p:spPr>
      </p:pic>
    </p:spTree>
    <p:extLst>
      <p:ext uri="{BB962C8B-B14F-4D97-AF65-F5344CB8AC3E}">
        <p14:creationId xmlns:p14="http://schemas.microsoft.com/office/powerpoint/2010/main" val="203933961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17566" y="768524"/>
            <a:ext cx="6487344" cy="600164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Nguyên lý hoạt động của màn hình SED (Surface-condution Electron-emitter Display) giống như màn hình CRT. Nhưng thay vì dùng ống cathode cồng kềnh ở phía sau để phóng tia điện tử tới các pixel, SED sử dụng bộ truyền electron nhỏ được gắn ngay sau mỗi điểm ảnh. Nhờ đó SED mỏng hơn LCD và plasma trong khi thừa hưởng góc nhìn rộng, độ tương phản, phân giải màu và thời gian phản ứng của CRT (0,2/triệu giây</a:t>
            </a:r>
            <a:r>
              <a:rPr lang="vi-VN" sz="2400" smtClean="0"/>
              <a:t>).</a:t>
            </a:r>
            <a:r>
              <a:rPr lang="en-US" sz="2400" smtClean="0"/>
              <a:t> </a:t>
            </a:r>
          </a:p>
          <a:p>
            <a:pPr marL="342900" indent="-342900">
              <a:buFont typeface="Wingdings" panose="05000000000000000000" pitchFamily="2" charset="2"/>
              <a:buChar char="q"/>
            </a:pPr>
            <a:r>
              <a:rPr lang="vi-VN" sz="2400" smtClean="0"/>
              <a:t>Hãng </a:t>
            </a:r>
            <a:r>
              <a:rPr lang="vi-VN" sz="2400"/>
              <a:t>Canon khẳng định SED còn tiêu thụ ít điện năng hơn màn  hình LCD. Tuy vậy, tương lai của công nghệ này khá mờ nhạt do Canon hiện là công ty duy nhất sản xuất màn hình SED.</a:t>
            </a:r>
            <a:endParaRPr lang="en-US" sz="2400">
              <a:solidFill>
                <a:schemeClr val="tx1"/>
              </a:solidFill>
              <a:latin typeface="Calibri "/>
            </a:endParaRPr>
          </a:p>
        </p:txBody>
      </p:sp>
      <p:sp>
        <p:nvSpPr>
          <p:cNvPr id="7" name="Rectangle 6"/>
          <p:cNvSpPr/>
          <p:nvPr/>
        </p:nvSpPr>
        <p:spPr>
          <a:xfrm>
            <a:off x="276609" y="0"/>
            <a:ext cx="11651844" cy="769441"/>
          </a:xfrm>
          <a:prstGeom prst="rect">
            <a:avLst/>
          </a:prstGeom>
          <a:noFill/>
        </p:spPr>
        <p:txBody>
          <a:bodyPr wrap="none" lIns="91440" tIns="45720" rIns="91440" bIns="45720">
            <a:spAutoFit/>
          </a:bodyPr>
          <a:lstStyle/>
          <a:p>
            <a:pPr algn="ct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SED</a:t>
            </a:r>
            <a:r>
              <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Surface-condution Electron-emitter Display</a:t>
            </a: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8435" name="Picture 3"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910" y="768524"/>
            <a:ext cx="5323544" cy="600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11461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43323" y="889262"/>
            <a:ext cx="6334750" cy="378565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LCoS (liquid crystal on silicon) đang được ứng dụng trong màn hình máy chiếu. Trong khi LCD projector dùng chip truyền ánh sáng qua tinh thể lỏng thì với LCoS tinh thể lỏng được đưa trực tiếp lên bề mặt chip. Kỹ thuật này mang đén hình ảnh sắc nét hơn LCD và Plasma cũng như có tiềm năng lớn trong việc sản xuất TV có độ phân giải cao với chất lượng đáng nể và chi phí sản xuất không đắt đỏ.</a:t>
            </a:r>
            <a:endParaRPr lang="en-US" sz="2400">
              <a:solidFill>
                <a:schemeClr val="tx1"/>
              </a:solidFill>
              <a:latin typeface="Calibri "/>
            </a:endParaRPr>
          </a:p>
        </p:txBody>
      </p:sp>
      <p:sp>
        <p:nvSpPr>
          <p:cNvPr id="7" name="Rectangle 6"/>
          <p:cNvSpPr/>
          <p:nvPr/>
        </p:nvSpPr>
        <p:spPr>
          <a:xfrm>
            <a:off x="2156900" y="0"/>
            <a:ext cx="7891264"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LCoS</a:t>
            </a:r>
            <a:r>
              <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Liquid Crystal on Silicon</a:t>
            </a: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9459" name="Picture 3" descr="CÃNG NGHá» Sá» (Pháº§n 8):  CÃ´ng nghá» mÃ n h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499" y="889262"/>
            <a:ext cx="5362112" cy="37856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04312" y="4759556"/>
            <a:ext cx="6153224"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IPS</a:t>
            </a:r>
            <a:r>
              <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In-Plane Switching</a:t>
            </a:r>
            <a:r>
              <a:rPr lang="en-US" sz="4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US" sz="4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Rectangle 7"/>
          <p:cNvSpPr/>
          <p:nvPr/>
        </p:nvSpPr>
        <p:spPr>
          <a:xfrm>
            <a:off x="5426" y="5475914"/>
            <a:ext cx="1188177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IPS (In-Plane Switching) là một biến thể của màn hình LCD, thường được sử dụng trong các thiết bị cao cấp. Nó cung cấp màu sắc  tốt hơn và có góc nhìn rất rộng khi so sánh với các loại màn hình LCD.</a:t>
            </a:r>
            <a:endParaRPr lang="en-US" sz="2400">
              <a:solidFill>
                <a:schemeClr val="tx1"/>
              </a:solidFill>
              <a:latin typeface="Calibri "/>
            </a:endParaRPr>
          </a:p>
        </p:txBody>
      </p:sp>
    </p:spTree>
    <p:extLst>
      <p:ext uri="{BB962C8B-B14F-4D97-AF65-F5344CB8AC3E}">
        <p14:creationId xmlns:p14="http://schemas.microsoft.com/office/powerpoint/2010/main" val="190150033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43322" y="889262"/>
            <a:ext cx="11718119"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Màn hình võng mạc (Retina) là một thuật ngữ  tiếp thị được  tạo ra bở Apple dùng chỉ các màn hình có mật </a:t>
            </a:r>
            <a:r>
              <a:rPr lang="vi-VN" sz="2400" smtClean="0"/>
              <a:t>đ</a:t>
            </a:r>
            <a:r>
              <a:rPr lang="en-US" sz="2400"/>
              <a:t>ộ</a:t>
            </a:r>
            <a:r>
              <a:rPr lang="vi-VN" sz="2400" smtClean="0"/>
              <a:t> </a:t>
            </a:r>
            <a:r>
              <a:rPr lang="vi-VN" sz="2400"/>
              <a:t>điểm ảnh cao mà mắt người không nhận ra các điểm ảnh ở những khoảng cách bình thường. </a:t>
            </a:r>
            <a:r>
              <a:rPr lang="vi-VN" sz="2400" smtClean="0"/>
              <a:t>Với </a:t>
            </a:r>
            <a:r>
              <a:rPr lang="vi-VN" sz="2400"/>
              <a:t>tỷ lệ tương phản </a:t>
            </a:r>
            <a:r>
              <a:rPr lang="vi-VN" sz="2400" smtClean="0"/>
              <a:t>800:1.</a:t>
            </a:r>
            <a:endParaRPr lang="en-US" sz="2400">
              <a:solidFill>
                <a:schemeClr val="tx1"/>
              </a:solidFill>
              <a:latin typeface="Calibri "/>
            </a:endParaRPr>
          </a:p>
        </p:txBody>
      </p:sp>
      <p:sp>
        <p:nvSpPr>
          <p:cNvPr id="7" name="Rectangle 6"/>
          <p:cNvSpPr/>
          <p:nvPr/>
        </p:nvSpPr>
        <p:spPr>
          <a:xfrm>
            <a:off x="143323" y="0"/>
            <a:ext cx="4671472"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Màn hình RETINA</a:t>
            </a:r>
          </a:p>
        </p:txBody>
      </p:sp>
      <p:sp>
        <p:nvSpPr>
          <p:cNvPr id="8" name="Rectangle 7"/>
          <p:cNvSpPr/>
          <p:nvPr/>
        </p:nvSpPr>
        <p:spPr>
          <a:xfrm>
            <a:off x="143321" y="2245973"/>
            <a:ext cx="5054589"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Màn hình AMOLED</a:t>
            </a:r>
          </a:p>
        </p:txBody>
      </p:sp>
      <p:sp>
        <p:nvSpPr>
          <p:cNvPr id="9" name="Rectangle 8"/>
          <p:cNvSpPr/>
          <p:nvPr/>
        </p:nvSpPr>
        <p:spPr>
          <a:xfrm>
            <a:off x="143322" y="3153118"/>
            <a:ext cx="11718119" cy="267765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342900" indent="-342900">
              <a:buFont typeface="Wingdings" panose="05000000000000000000" pitchFamily="2" charset="2"/>
              <a:buChar char="q"/>
            </a:pPr>
            <a:r>
              <a:rPr lang="vi-VN" sz="2400"/>
              <a:t>AMOLED (Actice Matrix Organic Light Emitting </a:t>
            </a:r>
            <a:r>
              <a:rPr lang="vi-VN" sz="2400" smtClean="0"/>
              <a:t>Diode</a:t>
            </a:r>
            <a:r>
              <a:rPr lang="en-US" sz="2400" smtClean="0"/>
              <a:t>)</a:t>
            </a:r>
            <a:r>
              <a:rPr lang="vi-VN" sz="2400" smtClean="0"/>
              <a:t> </a:t>
            </a:r>
            <a:r>
              <a:rPr lang="vi-VN" sz="2400"/>
              <a:t>là một biến thể của OLED. AMOLED sử dụng các pixel OLED gắn trên một tấm film bán dẫn mỏng (TFT) nhằm tạo thêm một ma trận pixel, cho phép hiển thị tín hiệu dưới tác động của dòng </a:t>
            </a:r>
            <a:r>
              <a:rPr lang="vi-VN" sz="2400" smtClean="0"/>
              <a:t>electron.</a:t>
            </a:r>
            <a:endParaRPr lang="en-US" sz="2400" smtClean="0"/>
          </a:p>
          <a:p>
            <a:pPr marL="342900" indent="-342900">
              <a:buFont typeface="Wingdings" panose="05000000000000000000" pitchFamily="2" charset="2"/>
              <a:buChar char="q"/>
            </a:pPr>
            <a:r>
              <a:rPr lang="vi-VN" sz="2400" smtClean="0"/>
              <a:t>Hình </a:t>
            </a:r>
            <a:r>
              <a:rPr lang="vi-VN" sz="2400"/>
              <a:t>ảnh có độ tương phản cao, gia tăng độ chi tiết </a:t>
            </a:r>
            <a:r>
              <a:rPr lang="en-US" sz="2400" smtClean="0"/>
              <a:t>và</a:t>
            </a:r>
            <a:r>
              <a:rPr lang="vi-VN" sz="2400" smtClean="0"/>
              <a:t> </a:t>
            </a:r>
            <a:r>
              <a:rPr lang="vi-VN" sz="2400"/>
              <a:t>độ sâu của hình ảnh, thời gian đáp ứng nhanh, góc nhìn rộng, ít chịu ảnh hưởng môi trường bên ngoài vẫn hiển thị ảnh tố dưới ánh sáng trực </a:t>
            </a:r>
            <a:r>
              <a:rPr lang="vi-VN" sz="2400" smtClean="0"/>
              <a:t>tiếp</a:t>
            </a:r>
            <a:r>
              <a:rPr lang="en-US" sz="2400" smtClean="0"/>
              <a:t>.</a:t>
            </a:r>
            <a:endParaRPr lang="en-US" sz="2400">
              <a:solidFill>
                <a:schemeClr val="tx1"/>
              </a:solidFill>
              <a:latin typeface="Calibri "/>
            </a:endParaRPr>
          </a:p>
        </p:txBody>
      </p:sp>
    </p:spTree>
    <p:extLst>
      <p:ext uri="{BB962C8B-B14F-4D97-AF65-F5344CB8AC3E}">
        <p14:creationId xmlns:p14="http://schemas.microsoft.com/office/powerpoint/2010/main" val="426311496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43322" y="889262"/>
            <a:ext cx="5460643" cy="34163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Đây là bản nâng cấp của AMOLED nhưng quá trình sản xuất khác nhau. Lớp diện dung có trách nhiệm phát hiện cảm ứng được gắn liền vào màn hình giúp màn hình nhạy hơn và mỏng hơn. Ngoài ra nó cũng có độ sáng, độ phản chiếu ánh sáng mặt trời thấp hơn và hiệu năng tốt hơn AMOLED</a:t>
            </a:r>
            <a:r>
              <a:rPr lang="vi-VN" sz="2400" smtClean="0"/>
              <a:t>.</a:t>
            </a:r>
            <a:endParaRPr lang="en-US" sz="2400">
              <a:solidFill>
                <a:schemeClr val="tx1"/>
              </a:solidFill>
              <a:latin typeface="Calibri "/>
            </a:endParaRPr>
          </a:p>
        </p:txBody>
      </p:sp>
      <p:sp>
        <p:nvSpPr>
          <p:cNvPr id="7" name="Rectangle 6"/>
          <p:cNvSpPr/>
          <p:nvPr/>
        </p:nvSpPr>
        <p:spPr>
          <a:xfrm>
            <a:off x="438275" y="0"/>
            <a:ext cx="4081566" cy="830997"/>
          </a:xfrm>
          <a:prstGeom prst="rect">
            <a:avLst/>
          </a:prstGeom>
          <a:noFill/>
        </p:spPr>
        <p:txBody>
          <a:bodyPr wrap="none" lIns="91440" tIns="45720" rIns="91440" bIns="45720">
            <a:spAutoFit/>
          </a:bodyPr>
          <a:lstStyle/>
          <a:p>
            <a:pPr algn="ct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Super </a:t>
            </a: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AMOLED</a:t>
            </a:r>
          </a:p>
        </p:txBody>
      </p:sp>
      <p:sp>
        <p:nvSpPr>
          <p:cNvPr id="8" name="Rectangle 7"/>
          <p:cNvSpPr/>
          <p:nvPr/>
        </p:nvSpPr>
        <p:spPr>
          <a:xfrm>
            <a:off x="9267395" y="78329"/>
            <a:ext cx="2770822" cy="830997"/>
          </a:xfrm>
          <a:prstGeom prst="rect">
            <a:avLst/>
          </a:prstGeom>
          <a:noFill/>
        </p:spPr>
        <p:txBody>
          <a:bodyPr wrap="none" lIns="91440" tIns="45720" rIns="91440" bIns="45720">
            <a:spAutoFit/>
          </a:bodyPr>
          <a:lstStyle/>
          <a:p>
            <a:pPr algn="ct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Super </a:t>
            </a: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LCD</a:t>
            </a:r>
          </a:p>
        </p:txBody>
      </p:sp>
      <p:sp>
        <p:nvSpPr>
          <p:cNvPr id="9" name="Rectangle 8"/>
          <p:cNvSpPr/>
          <p:nvPr/>
        </p:nvSpPr>
        <p:spPr>
          <a:xfrm>
            <a:off x="5747657" y="909326"/>
            <a:ext cx="6290559" cy="34163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342900" indent="-342900">
              <a:buFont typeface="Wingdings" panose="05000000000000000000" pitchFamily="2" charset="2"/>
              <a:buChar char="q"/>
            </a:pPr>
            <a:r>
              <a:rPr lang="vi-VN" sz="2400"/>
              <a:t>Super LCD là một công nghệ màn hình được sử dụng trong một số thiết bị, nó được sản xuất bởi công ty con của </a:t>
            </a:r>
            <a:r>
              <a:rPr lang="vi-VN" sz="2400" smtClean="0"/>
              <a:t>SAMSUNG. </a:t>
            </a:r>
            <a:endParaRPr lang="en-US" sz="2400" smtClean="0"/>
          </a:p>
          <a:p>
            <a:pPr marL="342900" indent="-342900">
              <a:buFont typeface="Wingdings" panose="05000000000000000000" pitchFamily="2" charset="2"/>
              <a:buChar char="q"/>
            </a:pPr>
            <a:r>
              <a:rPr lang="vi-VN" sz="2400" smtClean="0"/>
              <a:t>Không </a:t>
            </a:r>
            <a:r>
              <a:rPr lang="vi-VN" sz="2400"/>
              <a:t>giống như LCD thông thường, màn hình này không có khoảng cách không khí giữa kính bên ngoài và các yếu tố hiển thị bên trong, do đó làm giảm đáng kể ánh sáng </a:t>
            </a:r>
            <a:r>
              <a:rPr lang="vi-VN" sz="2400" smtClean="0"/>
              <a:t>chói</a:t>
            </a:r>
            <a:r>
              <a:rPr lang="en-US" sz="2400" smtClean="0"/>
              <a:t>.</a:t>
            </a:r>
            <a:endParaRPr lang="en-US" sz="2400">
              <a:solidFill>
                <a:schemeClr val="tx1"/>
              </a:solidFill>
              <a:latin typeface="Calibri "/>
            </a:endParaRPr>
          </a:p>
        </p:txBody>
      </p:sp>
    </p:spTree>
    <p:extLst>
      <p:ext uri="{BB962C8B-B14F-4D97-AF65-F5344CB8AC3E}">
        <p14:creationId xmlns:p14="http://schemas.microsoft.com/office/powerpoint/2010/main" val="41600703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43322" y="889262"/>
            <a:ext cx="6038538" cy="415498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t>Công nghệ này thuộc về Nokia. Nó có khả năng kết hợp các phản ứng trong tầm hiển thị và tầm cảm ứng làm giảm phản xạ và cung cấp hiệu suất tốt hơn nhiều khi nhìn ngoài trời. Mặc dù những lợi ích của màn hình này tương tự như màn hình Super AMOLED nhưng công nghệ </a:t>
            </a:r>
            <a:r>
              <a:rPr lang="vi-VN" sz="2400" smtClean="0"/>
              <a:t>khác </a:t>
            </a:r>
            <a:r>
              <a:rPr lang="vi-VN" sz="2400"/>
              <a:t>nhau. Màn hình này có góc nhìn </a:t>
            </a:r>
            <a:r>
              <a:rPr lang="vi-VN" sz="2400" smtClean="0"/>
              <a:t>và </a:t>
            </a:r>
            <a:r>
              <a:rPr lang="vi-VN" sz="2400"/>
              <a:t>hiển thị màu đen tốt hơn. Hiện nay, nó được sử dụng rộng rãi trong các thiết bị của điện thoại Lumia.</a:t>
            </a:r>
            <a:endParaRPr lang="en-US" sz="2400">
              <a:solidFill>
                <a:schemeClr val="tx1"/>
              </a:solidFill>
              <a:latin typeface="Calibri "/>
            </a:endParaRPr>
          </a:p>
        </p:txBody>
      </p:sp>
      <p:sp>
        <p:nvSpPr>
          <p:cNvPr id="7" name="Rectangle 6"/>
          <p:cNvSpPr/>
          <p:nvPr/>
        </p:nvSpPr>
        <p:spPr>
          <a:xfrm>
            <a:off x="143322" y="78329"/>
            <a:ext cx="2847254"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ClearBlack</a:t>
            </a:r>
          </a:p>
        </p:txBody>
      </p:sp>
      <p:sp>
        <p:nvSpPr>
          <p:cNvPr id="8" name="Rectangle 7"/>
          <p:cNvSpPr/>
          <p:nvPr/>
        </p:nvSpPr>
        <p:spPr>
          <a:xfrm>
            <a:off x="7982297" y="78329"/>
            <a:ext cx="4055919"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Màn hình E-Ink</a:t>
            </a:r>
          </a:p>
        </p:txBody>
      </p:sp>
      <p:sp>
        <p:nvSpPr>
          <p:cNvPr id="9" name="Rectangle 8"/>
          <p:cNvSpPr/>
          <p:nvPr/>
        </p:nvSpPr>
        <p:spPr>
          <a:xfrm>
            <a:off x="6323527" y="909326"/>
            <a:ext cx="5714689" cy="415498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342900" indent="-342900">
              <a:buFont typeface="Wingdings" panose="05000000000000000000" pitchFamily="2" charset="2"/>
              <a:buChar char="q"/>
            </a:pPr>
            <a:r>
              <a:rPr lang="en-US" sz="2400" smtClean="0"/>
              <a:t>M</a:t>
            </a:r>
            <a:r>
              <a:rPr lang="vi-VN" sz="2400" smtClean="0"/>
              <a:t>àn </a:t>
            </a:r>
            <a:r>
              <a:rPr lang="vi-VN" sz="2400"/>
              <a:t>hình mà chủ yếu la sử dụng cho máy đọc sách điện tử. Nó không hiển thị màu sắc và vị vậy nó không làm tổn thương mắt và làm cho nó phù hợp nhất với việc đọc sách điện tử. YotaPhone là thiết bị đầu tiên trên thế giới sử dụng  màn hình E-Ink để cung cấp màn hình phụ để đọc sách điện tử. Công nghệ màn hình này sử dụng rất ít năng lượng và có thể hoạt động nhiều ngày trên một lần sạc.</a:t>
            </a:r>
            <a:endParaRPr lang="en-US" sz="2400">
              <a:solidFill>
                <a:schemeClr val="tx1"/>
              </a:solidFill>
              <a:latin typeface="Calibri "/>
            </a:endParaRPr>
          </a:p>
        </p:txBody>
      </p:sp>
    </p:spTree>
    <p:extLst>
      <p:ext uri="{BB962C8B-B14F-4D97-AF65-F5344CB8AC3E}">
        <p14:creationId xmlns:p14="http://schemas.microsoft.com/office/powerpoint/2010/main" val="19562259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Rectangle 5"/>
          <p:cNvSpPr/>
          <p:nvPr/>
        </p:nvSpPr>
        <p:spPr>
          <a:xfrm>
            <a:off x="143322" y="889262"/>
            <a:ext cx="6038538" cy="415498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Font typeface="Wingdings" panose="05000000000000000000" pitchFamily="2" charset="2"/>
              <a:buChar char="q"/>
            </a:pPr>
            <a:r>
              <a:rPr lang="vi-VN" sz="2400">
                <a:latin typeface="Calibri" panose="020F0502020204030204" pitchFamily="34" charset="0"/>
              </a:rPr>
              <a:t>TV Laser là giải pháp cải tiến cho LCD , DLP (máy chiếu) và LCoS. Ba công nghệ này đồi hỏi nguồn sáng riêng và sử dụng bóng đèn để phát ánh sáng trắng, sau đó mới tách thành chùm sáng đỏ, xanh lục và xanh lam. TV Laser thay thế bóng đèn bằng tia laser, cho phép hệ thống hiển thị gần như  tất cả các màu mà mắt thường nhìn thấy được. </a:t>
            </a:r>
            <a:endParaRPr lang="en-US" sz="2400" smtClean="0">
              <a:latin typeface="Calibri" panose="020F0502020204030204" pitchFamily="34" charset="0"/>
            </a:endParaRPr>
          </a:p>
          <a:p>
            <a:pPr marL="342900" indent="-342900">
              <a:buFont typeface="Wingdings" panose="05000000000000000000" pitchFamily="2" charset="2"/>
              <a:buChar char="q"/>
            </a:pPr>
            <a:r>
              <a:rPr lang="vi-VN" sz="2400" smtClean="0">
                <a:latin typeface="Calibri" panose="020F0502020204030204" pitchFamily="34" charset="0"/>
              </a:rPr>
              <a:t>Tuy </a:t>
            </a:r>
            <a:r>
              <a:rPr lang="vi-VN" sz="2400">
                <a:latin typeface="Calibri" panose="020F0502020204030204" pitchFamily="34" charset="0"/>
              </a:rPr>
              <a:t>nhiên, TV laser được cho là có hại cho mắt và cần được trang bị các bộ lọc khếch tán ánh sáng để giảm nguy cơ. </a:t>
            </a:r>
            <a:endParaRPr lang="en-US" sz="2400">
              <a:solidFill>
                <a:schemeClr val="tx1"/>
              </a:solidFill>
              <a:latin typeface="Calibri" panose="020F0502020204030204" pitchFamily="34" charset="0"/>
            </a:endParaRPr>
          </a:p>
        </p:txBody>
      </p:sp>
      <p:sp>
        <p:nvSpPr>
          <p:cNvPr id="7" name="Rectangle 6"/>
          <p:cNvSpPr/>
          <p:nvPr/>
        </p:nvSpPr>
        <p:spPr>
          <a:xfrm>
            <a:off x="143322" y="91344"/>
            <a:ext cx="4815742"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Màn hình TV laser</a:t>
            </a:r>
          </a:p>
        </p:txBody>
      </p:sp>
      <p:sp>
        <p:nvSpPr>
          <p:cNvPr id="8" name="Rectangle 7"/>
          <p:cNvSpPr/>
          <p:nvPr/>
        </p:nvSpPr>
        <p:spPr>
          <a:xfrm>
            <a:off x="6323527" y="91344"/>
            <a:ext cx="4747710" cy="830997"/>
          </a:xfrm>
          <a:prstGeom prst="rect">
            <a:avLst/>
          </a:prstGeom>
          <a:noFill/>
        </p:spPr>
        <p:txBody>
          <a:bodyPr wrap="none" lIns="91440" tIns="45720" rIns="91440" bIns="45720">
            <a:spAutoFit/>
          </a:bodyPr>
          <a:lstStyle/>
          <a:p>
            <a:pPr algn="ctr"/>
            <a:r>
              <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Công nghệ G-Sync</a:t>
            </a:r>
          </a:p>
        </p:txBody>
      </p:sp>
      <p:sp>
        <p:nvSpPr>
          <p:cNvPr id="9" name="Rectangle 8"/>
          <p:cNvSpPr/>
          <p:nvPr/>
        </p:nvSpPr>
        <p:spPr>
          <a:xfrm>
            <a:off x="6323527" y="909326"/>
            <a:ext cx="5714689" cy="415498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marL="342900" indent="-342900">
              <a:buFont typeface="Wingdings" panose="05000000000000000000" pitchFamily="2" charset="2"/>
              <a:buChar char="q"/>
            </a:pPr>
            <a:r>
              <a:rPr lang="vi-VN" sz="2400">
                <a:latin typeface="Calibri" panose="020F0502020204030204" pitchFamily="34" charset="0"/>
              </a:rPr>
              <a:t>Công nghệ G-Sync là loại công nghệ hỗ trợ HDR mới được giới thiệu gần đây nhân sự kiện CES 2017 qua card đồ hoạ của </a:t>
            </a:r>
            <a:r>
              <a:rPr lang="vi-VN" sz="2400" smtClean="0">
                <a:latin typeface="Calibri" panose="020F0502020204030204" pitchFamily="34" charset="0"/>
              </a:rPr>
              <a:t>NVIDIA. </a:t>
            </a:r>
            <a:endParaRPr lang="en-US" sz="2400" smtClean="0">
              <a:latin typeface="Calibri" panose="020F0502020204030204" pitchFamily="34" charset="0"/>
            </a:endParaRPr>
          </a:p>
          <a:p>
            <a:pPr marL="342900" indent="-342900">
              <a:buFont typeface="Wingdings" panose="05000000000000000000" pitchFamily="2" charset="2"/>
              <a:buChar char="q"/>
            </a:pPr>
            <a:r>
              <a:rPr lang="vi-VN" sz="2400" smtClean="0">
                <a:latin typeface="Calibri" panose="020F0502020204030204" pitchFamily="34" charset="0"/>
              </a:rPr>
              <a:t>G-Sync </a:t>
            </a:r>
            <a:r>
              <a:rPr lang="vi-VN" sz="2400">
                <a:latin typeface="Calibri" panose="020F0502020204030204" pitchFamily="34" charset="0"/>
              </a:rPr>
              <a:t>sẽ làm tươi màn hình sau khi GPU đã render xong một khung hình, nên việc chơi game sẽ không bị giật </a:t>
            </a:r>
            <a:r>
              <a:rPr lang="vi-VN" sz="2400" smtClean="0">
                <a:latin typeface="Calibri" panose="020F0502020204030204" pitchFamily="34" charset="0"/>
              </a:rPr>
              <a:t>hay </a:t>
            </a:r>
            <a:r>
              <a:rPr lang="vi-VN" sz="2400">
                <a:latin typeface="Calibri" panose="020F0502020204030204" pitchFamily="34" charset="0"/>
              </a:rPr>
              <a:t>đứt gãy khung hình. G-Sync chỉ là một con chip được tích hợp với các công nghệ màn hình và cũng có thể được gắn ngoài cho các công nghệ màn hình hiện tại.</a:t>
            </a:r>
            <a:endParaRPr lang="en-US" sz="2400">
              <a:solidFill>
                <a:schemeClr val="tx1"/>
              </a:solidFill>
              <a:latin typeface="Calibri" panose="020F0502020204030204" pitchFamily="34" charset="0"/>
            </a:endParaRPr>
          </a:p>
        </p:txBody>
      </p:sp>
    </p:spTree>
    <p:extLst>
      <p:ext uri="{BB962C8B-B14F-4D97-AF65-F5344CB8AC3E}">
        <p14:creationId xmlns:p14="http://schemas.microsoft.com/office/powerpoint/2010/main" val="1058585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798217" cy="4413516"/>
          </a:xfrm>
          <a:prstGeom prst="rect">
            <a:avLst/>
          </a:prstGeom>
          <a:noFill/>
        </p:spPr>
        <p:txBody>
          <a:bodyPr wrap="square" rtlCol="0">
            <a:spAutoFit/>
          </a:bodyPr>
          <a:lstStyle/>
          <a:p>
            <a:pPr>
              <a:lnSpc>
                <a:spcPct val="130000"/>
              </a:lnSpc>
            </a:pPr>
            <a:r>
              <a:rPr lang="vi-VN" sz="2400">
                <a:latin typeface="Calibri" panose="020F0502020204030204" pitchFamily="34" charset="0"/>
              </a:rPr>
              <a:t>Hiệp hội Tiêu chuẩn Điện tử Video (VESA), bao gồm các nhà sản xuất card màn hình và màn hình</a:t>
            </a:r>
            <a:r>
              <a:rPr lang="vi-VN" sz="2400">
                <a:latin typeface="Calibri" panose="020F0502020204030204" pitchFamily="34" charset="0"/>
              </a:rPr>
              <a:t>, </a:t>
            </a:r>
            <a:r>
              <a:rPr lang="en-US" sz="2400" smtClean="0">
                <a:latin typeface="Calibri" panose="020F0502020204030204" pitchFamily="34" charset="0"/>
              </a:rPr>
              <a:t>đã </a:t>
            </a:r>
            <a:r>
              <a:rPr lang="vi-VN" sz="2400" smtClean="0">
                <a:latin typeface="Calibri" panose="020F0502020204030204" pitchFamily="34" charset="0"/>
              </a:rPr>
              <a:t>phát </a:t>
            </a:r>
            <a:r>
              <a:rPr lang="vi-VN" sz="2400">
                <a:latin typeface="Calibri" panose="020F0502020204030204" pitchFamily="34" charset="0"/>
              </a:rPr>
              <a:t>triển </a:t>
            </a:r>
            <a:r>
              <a:rPr lang="vi-VN" sz="2400">
                <a:latin typeface="Calibri" panose="020F0502020204030204" pitchFamily="34" charset="0"/>
              </a:rPr>
              <a:t>các </a:t>
            </a:r>
            <a:r>
              <a:rPr lang="en-US" sz="2400" smtClean="0">
                <a:latin typeface="Calibri" panose="020F0502020204030204" pitchFamily="34" charset="0"/>
              </a:rPr>
              <a:t>tiêu chuẩn</a:t>
            </a:r>
            <a:r>
              <a:rPr lang="vi-VN" sz="2400" smtClean="0">
                <a:latin typeface="Calibri" panose="020F0502020204030204" pitchFamily="34" charset="0"/>
              </a:rPr>
              <a:t> </a:t>
            </a:r>
            <a:r>
              <a:rPr lang="vi-VN" sz="2400">
                <a:latin typeface="Calibri" panose="020F0502020204030204" pitchFamily="34" charset="0"/>
              </a:rPr>
              <a:t>video </a:t>
            </a:r>
            <a:r>
              <a:rPr lang="en-US" sz="2400" smtClean="0">
                <a:latin typeface="Calibri" panose="020F0502020204030204" pitchFamily="34" charset="0"/>
              </a:rPr>
              <a:t>bao gồm </a:t>
            </a:r>
            <a:r>
              <a:rPr lang="vi-VN" sz="2400" smtClean="0">
                <a:latin typeface="Calibri" panose="020F0502020204030204" pitchFamily="34" charset="0"/>
              </a:rPr>
              <a:t>xác </a:t>
            </a:r>
            <a:r>
              <a:rPr lang="vi-VN" sz="2400">
                <a:latin typeface="Calibri" panose="020F0502020204030204" pitchFamily="34" charset="0"/>
              </a:rPr>
              <a:t>định độ phân giải, số lượng màu sắc và các thuộc tính hiển </a:t>
            </a:r>
            <a:r>
              <a:rPr lang="vi-VN" sz="2400">
                <a:latin typeface="Calibri" panose="020F0502020204030204" pitchFamily="34" charset="0"/>
              </a:rPr>
              <a:t>thị </a:t>
            </a:r>
            <a:r>
              <a:rPr lang="vi-VN" sz="2400" smtClean="0">
                <a:latin typeface="Calibri" panose="020F0502020204030204" pitchFamily="34" charset="0"/>
              </a:rPr>
              <a:t>khác</a:t>
            </a:r>
            <a:r>
              <a:rPr lang="en-US" sz="2400" smtClean="0">
                <a:latin typeface="Calibri" panose="020F0502020204030204" pitchFamily="34" charset="0"/>
              </a:rPr>
              <a:t> nữa thông qua các tên gọi sau:</a:t>
            </a:r>
            <a:endParaRPr lang="vi-VN" sz="2400">
              <a:latin typeface="Calibri" panose="020F0502020204030204" pitchFamily="34" charset="0"/>
            </a:endParaRPr>
          </a:p>
          <a:p>
            <a:pPr>
              <a:lnSpc>
                <a:spcPct val="130000"/>
              </a:lnSpc>
            </a:pPr>
            <a:r>
              <a:rPr lang="vi-VN" sz="2400">
                <a:latin typeface="Calibri" panose="020F0502020204030204" pitchFamily="34" charset="0"/>
              </a:rPr>
              <a:t>Bộ </a:t>
            </a:r>
            <a:r>
              <a:rPr lang="en-US" sz="2400" smtClean="0">
                <a:latin typeface="Calibri" panose="020F0502020204030204" pitchFamily="34" charset="0"/>
              </a:rPr>
              <a:t>chuyển đổi </a:t>
            </a:r>
            <a:r>
              <a:rPr lang="vi-VN" sz="2400" smtClean="0">
                <a:latin typeface="Calibri" panose="020F0502020204030204" pitchFamily="34" charset="0"/>
              </a:rPr>
              <a:t>hiển </a:t>
            </a:r>
            <a:r>
              <a:rPr lang="vi-VN" sz="2400">
                <a:latin typeface="Calibri" panose="020F0502020204030204" pitchFamily="34" charset="0"/>
              </a:rPr>
              <a:t>thị đơn </a:t>
            </a:r>
            <a:r>
              <a:rPr lang="vi-VN" sz="2400">
                <a:latin typeface="Calibri" panose="020F0502020204030204" pitchFamily="34" charset="0"/>
              </a:rPr>
              <a:t>sắc </a:t>
            </a:r>
            <a:r>
              <a:rPr lang="vi-VN" sz="2400" smtClean="0">
                <a:latin typeface="Calibri" panose="020F0502020204030204" pitchFamily="34" charset="0"/>
              </a:rPr>
              <a:t>(</a:t>
            </a:r>
            <a:r>
              <a:rPr lang="vi-VN" sz="2400">
                <a:latin typeface="Calibri" panose="020F0502020204030204" pitchFamily="34" charset="0"/>
              </a:rPr>
              <a:t>Monochrome Display </a:t>
            </a:r>
            <a:r>
              <a:rPr lang="vi-VN" sz="2400">
                <a:latin typeface="Calibri" panose="020F0502020204030204" pitchFamily="34" charset="0"/>
              </a:rPr>
              <a:t>Adapter </a:t>
            </a:r>
            <a:r>
              <a:rPr lang="en-US" sz="2400" smtClean="0">
                <a:latin typeface="Calibri" panose="020F0502020204030204" pitchFamily="34" charset="0"/>
              </a:rPr>
              <a:t>- </a:t>
            </a:r>
            <a:r>
              <a:rPr lang="vi-VN" sz="2400" smtClean="0">
                <a:latin typeface="Calibri" panose="020F0502020204030204" pitchFamily="34" charset="0"/>
              </a:rPr>
              <a:t>MDA</a:t>
            </a:r>
            <a:r>
              <a:rPr lang="vi-VN" sz="2400">
                <a:latin typeface="Calibri" panose="020F0502020204030204" pitchFamily="34" charset="0"/>
              </a:rPr>
              <a:t>)</a:t>
            </a:r>
          </a:p>
          <a:p>
            <a:pPr>
              <a:lnSpc>
                <a:spcPct val="130000"/>
              </a:lnSpc>
            </a:pPr>
            <a:r>
              <a:rPr lang="en-US" sz="2400" smtClean="0">
                <a:latin typeface="Calibri" panose="020F0502020204030204" pitchFamily="34" charset="0"/>
              </a:rPr>
              <a:t>Card </a:t>
            </a:r>
            <a:r>
              <a:rPr lang="vi-VN" sz="2400" smtClean="0">
                <a:latin typeface="Calibri" panose="020F0502020204030204" pitchFamily="34" charset="0"/>
              </a:rPr>
              <a:t>đồ </a:t>
            </a:r>
            <a:r>
              <a:rPr lang="vi-VN" sz="2400">
                <a:latin typeface="Calibri" panose="020F0502020204030204" pitchFamily="34" charset="0"/>
              </a:rPr>
              <a:t>họa </a:t>
            </a:r>
            <a:r>
              <a:rPr lang="vi-VN" sz="2400" smtClean="0">
                <a:latin typeface="Calibri" panose="020F0502020204030204" pitchFamily="34" charset="0"/>
              </a:rPr>
              <a:t>Hercules</a:t>
            </a:r>
            <a:r>
              <a:rPr lang="en-US" sz="2400" smtClean="0">
                <a:latin typeface="Calibri" panose="020F0502020204030204" pitchFamily="34" charset="0"/>
              </a:rPr>
              <a:t> (</a:t>
            </a:r>
            <a:r>
              <a:rPr lang="vi-VN" sz="2400">
                <a:latin typeface="Calibri" panose="020F0502020204030204" pitchFamily="34" charset="0"/>
              </a:rPr>
              <a:t>Hercules </a:t>
            </a:r>
            <a:r>
              <a:rPr lang="vi-VN" sz="2400">
                <a:latin typeface="Calibri" panose="020F0502020204030204" pitchFamily="34" charset="0"/>
              </a:rPr>
              <a:t>Graphics </a:t>
            </a:r>
            <a:r>
              <a:rPr lang="vi-VN" sz="2400" smtClean="0">
                <a:latin typeface="Calibri" panose="020F0502020204030204" pitchFamily="34" charset="0"/>
              </a:rPr>
              <a:t>Card</a:t>
            </a:r>
            <a:r>
              <a:rPr lang="en-US" sz="2400" smtClean="0">
                <a:latin typeface="Calibri" panose="020F0502020204030204" pitchFamily="34" charset="0"/>
              </a:rPr>
              <a:t> - HGC)</a:t>
            </a:r>
            <a:endParaRPr lang="vi-VN" sz="2400">
              <a:latin typeface="Calibri" panose="020F0502020204030204" pitchFamily="34" charset="0"/>
            </a:endParaRPr>
          </a:p>
          <a:p>
            <a:pPr>
              <a:lnSpc>
                <a:spcPct val="130000"/>
              </a:lnSpc>
            </a:pPr>
            <a:r>
              <a:rPr lang="vi-VN" sz="2400">
                <a:latin typeface="Calibri" panose="020F0502020204030204" pitchFamily="34" charset="0"/>
              </a:rPr>
              <a:t>Bộ </a:t>
            </a:r>
            <a:r>
              <a:rPr lang="en-US" sz="2400" smtClean="0">
                <a:latin typeface="Calibri" panose="020F0502020204030204" pitchFamily="34" charset="0"/>
              </a:rPr>
              <a:t>chuyển đổi </a:t>
            </a:r>
            <a:r>
              <a:rPr lang="vi-VN" sz="2400" smtClean="0">
                <a:latin typeface="Calibri" panose="020F0502020204030204" pitchFamily="34" charset="0"/>
              </a:rPr>
              <a:t>đồ </a:t>
            </a:r>
            <a:r>
              <a:rPr lang="vi-VN" sz="2400">
                <a:latin typeface="Calibri" panose="020F0502020204030204" pitchFamily="34" charset="0"/>
              </a:rPr>
              <a:t>họa </a:t>
            </a:r>
            <a:r>
              <a:rPr lang="vi-VN" sz="2400">
                <a:latin typeface="Calibri" panose="020F0502020204030204" pitchFamily="34" charset="0"/>
              </a:rPr>
              <a:t>màu </a:t>
            </a:r>
            <a:r>
              <a:rPr lang="vi-VN" sz="2400" smtClean="0">
                <a:latin typeface="Calibri" panose="020F0502020204030204" pitchFamily="34" charset="0"/>
              </a:rPr>
              <a:t>(</a:t>
            </a:r>
            <a:r>
              <a:rPr lang="vi-VN" sz="2400">
                <a:latin typeface="Calibri" panose="020F0502020204030204" pitchFamily="34" charset="0"/>
              </a:rPr>
              <a:t>Color Graphics </a:t>
            </a:r>
            <a:r>
              <a:rPr lang="vi-VN" sz="2400">
                <a:latin typeface="Calibri" panose="020F0502020204030204" pitchFamily="34" charset="0"/>
              </a:rPr>
              <a:t>Adapter </a:t>
            </a:r>
            <a:r>
              <a:rPr lang="en-US" sz="2400" smtClean="0">
                <a:latin typeface="Calibri" panose="020F0502020204030204" pitchFamily="34" charset="0"/>
              </a:rPr>
              <a:t>- </a:t>
            </a:r>
            <a:r>
              <a:rPr lang="vi-VN" sz="2400" smtClean="0">
                <a:latin typeface="Calibri" panose="020F0502020204030204" pitchFamily="34" charset="0"/>
              </a:rPr>
              <a:t>CGA</a:t>
            </a:r>
            <a:r>
              <a:rPr lang="vi-VN" sz="2400">
                <a:latin typeface="Calibri" panose="020F0502020204030204" pitchFamily="34" charset="0"/>
              </a:rPr>
              <a:t>)</a:t>
            </a:r>
          </a:p>
          <a:p>
            <a:pPr>
              <a:lnSpc>
                <a:spcPct val="130000"/>
              </a:lnSpc>
            </a:pPr>
            <a:r>
              <a:rPr lang="vi-VN" sz="2400">
                <a:latin typeface="Calibri" panose="020F0502020204030204" pitchFamily="34" charset="0"/>
              </a:rPr>
              <a:t>Bộ </a:t>
            </a:r>
            <a:r>
              <a:rPr lang="en-US" sz="2400" smtClean="0">
                <a:latin typeface="Calibri" panose="020F0502020204030204" pitchFamily="34" charset="0"/>
              </a:rPr>
              <a:t>chuyển đổi </a:t>
            </a:r>
            <a:r>
              <a:rPr lang="vi-VN" sz="2400" smtClean="0">
                <a:latin typeface="Calibri" panose="020F0502020204030204" pitchFamily="34" charset="0"/>
              </a:rPr>
              <a:t>đồ </a:t>
            </a:r>
            <a:r>
              <a:rPr lang="vi-VN" sz="2400">
                <a:latin typeface="Calibri" panose="020F0502020204030204" pitchFamily="34" charset="0"/>
              </a:rPr>
              <a:t>họa </a:t>
            </a:r>
            <a:r>
              <a:rPr lang="en-US" sz="2400" smtClean="0">
                <a:latin typeface="Calibri" panose="020F0502020204030204" pitchFamily="34" charset="0"/>
              </a:rPr>
              <a:t>tăng cường </a:t>
            </a:r>
            <a:r>
              <a:rPr lang="vi-VN" sz="2400" smtClean="0">
                <a:latin typeface="Calibri" panose="020F0502020204030204" pitchFamily="34" charset="0"/>
              </a:rPr>
              <a:t>(Enhanced </a:t>
            </a:r>
            <a:r>
              <a:rPr lang="vi-VN" sz="2400">
                <a:latin typeface="Calibri" panose="020F0502020204030204" pitchFamily="34" charset="0"/>
              </a:rPr>
              <a:t>Graphics </a:t>
            </a:r>
            <a:r>
              <a:rPr lang="vi-VN" sz="2400">
                <a:latin typeface="Calibri" panose="020F0502020204030204" pitchFamily="34" charset="0"/>
              </a:rPr>
              <a:t>Adapter </a:t>
            </a:r>
            <a:r>
              <a:rPr lang="en-US" sz="2400" smtClean="0">
                <a:latin typeface="Calibri" panose="020F0502020204030204" pitchFamily="34" charset="0"/>
              </a:rPr>
              <a:t>- </a:t>
            </a:r>
            <a:r>
              <a:rPr lang="vi-VN" sz="2400" smtClean="0">
                <a:latin typeface="Calibri" panose="020F0502020204030204" pitchFamily="34" charset="0"/>
              </a:rPr>
              <a:t>EGA</a:t>
            </a:r>
            <a:r>
              <a:rPr lang="vi-VN" sz="2400">
                <a:latin typeface="Calibri" panose="020F0502020204030204" pitchFamily="34" charset="0"/>
              </a:rPr>
              <a:t>)</a:t>
            </a:r>
          </a:p>
          <a:p>
            <a:pPr>
              <a:lnSpc>
                <a:spcPct val="130000"/>
              </a:lnSpc>
            </a:pPr>
            <a:r>
              <a:rPr lang="vi-VN" sz="2400">
                <a:latin typeface="Calibri" panose="020F0502020204030204" pitchFamily="34" charset="0"/>
              </a:rPr>
              <a:t>Bộ </a:t>
            </a:r>
            <a:r>
              <a:rPr lang="en-US" sz="2400" smtClean="0">
                <a:latin typeface="Calibri" panose="020F0502020204030204" pitchFamily="34" charset="0"/>
              </a:rPr>
              <a:t>chuyển đổi </a:t>
            </a:r>
            <a:r>
              <a:rPr lang="vi-VN" sz="2400" smtClean="0">
                <a:latin typeface="Calibri" panose="020F0502020204030204" pitchFamily="34" charset="0"/>
              </a:rPr>
              <a:t>đồ </a:t>
            </a:r>
            <a:r>
              <a:rPr lang="vi-VN" sz="2400">
                <a:latin typeface="Calibri" panose="020F0502020204030204" pitchFamily="34" charset="0"/>
              </a:rPr>
              <a:t>họa </a:t>
            </a:r>
            <a:r>
              <a:rPr lang="vi-VN" sz="2400">
                <a:latin typeface="Calibri" panose="020F0502020204030204" pitchFamily="34" charset="0"/>
              </a:rPr>
              <a:t>video </a:t>
            </a:r>
            <a:r>
              <a:rPr lang="vi-VN" sz="2400" smtClean="0">
                <a:latin typeface="Calibri" panose="020F0502020204030204" pitchFamily="34" charset="0"/>
              </a:rPr>
              <a:t>(</a:t>
            </a:r>
            <a:r>
              <a:rPr lang="vi-VN" sz="2400">
                <a:latin typeface="Calibri" panose="020F0502020204030204" pitchFamily="34" charset="0"/>
              </a:rPr>
              <a:t>Video Graphics </a:t>
            </a:r>
            <a:r>
              <a:rPr lang="vi-VN" sz="2400">
                <a:latin typeface="Calibri" panose="020F0502020204030204" pitchFamily="34" charset="0"/>
              </a:rPr>
              <a:t>Adapter </a:t>
            </a:r>
            <a:r>
              <a:rPr lang="en-US" sz="2400" smtClean="0">
                <a:latin typeface="Calibri" panose="020F0502020204030204" pitchFamily="34" charset="0"/>
              </a:rPr>
              <a:t>- </a:t>
            </a:r>
            <a:r>
              <a:rPr lang="vi-VN" sz="2400" smtClean="0">
                <a:latin typeface="Calibri" panose="020F0502020204030204" pitchFamily="34" charset="0"/>
              </a:rPr>
              <a:t>VGA</a:t>
            </a:r>
            <a:r>
              <a:rPr lang="vi-VN" sz="2400">
                <a:latin typeface="Calibri" panose="020F0502020204030204" pitchFamily="34" charset="0"/>
              </a:rPr>
              <a:t>)</a:t>
            </a:r>
          </a:p>
          <a:p>
            <a:pPr>
              <a:lnSpc>
                <a:spcPct val="130000"/>
              </a:lnSpc>
            </a:pPr>
            <a:r>
              <a:rPr lang="vi-VN" sz="2400">
                <a:latin typeface="Calibri" panose="020F0502020204030204" pitchFamily="34" charset="0"/>
              </a:rPr>
              <a:t>Super VGA (SVGA) và các tiêu chuẩn khác </a:t>
            </a:r>
            <a:r>
              <a:rPr lang="vi-VN" sz="2400">
                <a:latin typeface="Calibri" panose="020F0502020204030204" pitchFamily="34" charset="0"/>
              </a:rPr>
              <a:t>ngoài </a:t>
            </a:r>
            <a:r>
              <a:rPr lang="vi-VN" sz="2400" smtClean="0">
                <a:latin typeface="Calibri" panose="020F0502020204030204" pitchFamily="34" charset="0"/>
              </a:rPr>
              <a:t>VGA</a:t>
            </a:r>
            <a:endParaRPr lang="en-US" sz="2400" smtClean="0">
              <a:latin typeface="Calibri" panose="020F0502020204030204" pitchFamily="34" charset="0"/>
            </a:endParaRPr>
          </a:p>
        </p:txBody>
      </p:sp>
      <p:sp>
        <p:nvSpPr>
          <p:cNvPr id="13" name="Rectangle 12"/>
          <p:cNvSpPr/>
          <p:nvPr/>
        </p:nvSpPr>
        <p:spPr>
          <a:xfrm>
            <a:off x="2283102" y="81218"/>
            <a:ext cx="7625807" cy="830997"/>
          </a:xfrm>
          <a:prstGeom prst="rect">
            <a:avLst/>
          </a:prstGeom>
          <a:noFill/>
        </p:spPr>
        <p:txBody>
          <a:bodyPr wrap="none" lIns="91440" tIns="45720" rIns="91440" bIns="45720">
            <a:spAutoFit/>
          </a:bodyPr>
          <a:lstStyle/>
          <a:p>
            <a:pPr algn="ctr"/>
            <a:r>
              <a:rPr lang="en-US" sz="48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Các tiêu chuẩn hiển thị Video</a:t>
            </a:r>
            <a:endParaRPr lang="en-US" sz="4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73395517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Shape 41"/>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F24D16"/>
              </a:gs>
              <a:gs pos="50000">
                <a:srgbClr val="EDD834"/>
              </a:gs>
              <a:gs pos="25000">
                <a:srgbClr val="B17ED8"/>
              </a:gs>
              <a:gs pos="0">
                <a:srgbClr val="4CD4B0"/>
              </a:gs>
              <a:gs pos="100000">
                <a:srgbClr val="7D14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65" name="Oval 64"/>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7" name="Oval 66"/>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8" name="Oval 67"/>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9" name="Oval 68"/>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0" name="Oval 69"/>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46" name="Straight Connector 45"/>
          <p:cNvCxnSpPr>
            <a:cxnSpLocks/>
          </p:cNvCxnSpPr>
          <p:nvPr/>
        </p:nvCxnSpPr>
        <p:spPr>
          <a:xfrm>
            <a:off x="1844842" y="3943604"/>
            <a:ext cx="0" cy="564228"/>
          </a:xfrm>
          <a:prstGeom prst="line">
            <a:avLst/>
          </a:prstGeom>
          <a:ln w="38100">
            <a:solidFill>
              <a:srgbClr val="4CD4B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3966465" y="3512626"/>
            <a:ext cx="0" cy="995206"/>
          </a:xfrm>
          <a:prstGeom prst="line">
            <a:avLst/>
          </a:prstGeom>
          <a:ln w="38100">
            <a:solidFill>
              <a:srgbClr val="B17ED8"/>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8224113" y="3491499"/>
            <a:ext cx="0" cy="1016333"/>
          </a:xfrm>
          <a:prstGeom prst="line">
            <a:avLst/>
          </a:prstGeom>
          <a:ln w="38100">
            <a:solidFill>
              <a:srgbClr val="F24D16"/>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a:off x="6095999" y="3943613"/>
            <a:ext cx="1" cy="564219"/>
          </a:xfrm>
          <a:prstGeom prst="line">
            <a:avLst/>
          </a:prstGeom>
          <a:ln w="38100">
            <a:solidFill>
              <a:srgbClr val="EDD834"/>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a:off x="10339674" y="3943613"/>
            <a:ext cx="0" cy="564219"/>
          </a:xfrm>
          <a:prstGeom prst="line">
            <a:avLst/>
          </a:prstGeom>
          <a:ln w="38100">
            <a:solidFill>
              <a:srgbClr val="7D1424"/>
            </a:solidFill>
            <a:tailEnd type="oval"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Oval 38"/>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0" name="Oval 39"/>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1" name="Oval 40"/>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1" name="TextBox 70"/>
          <p:cNvSpPr txBox="1"/>
          <p:nvPr/>
        </p:nvSpPr>
        <p:spPr>
          <a:xfrm>
            <a:off x="1452629" y="2007859"/>
            <a:ext cx="770021" cy="523220"/>
          </a:xfrm>
          <a:prstGeom prst="rect">
            <a:avLst/>
          </a:prstGeom>
          <a:noFill/>
        </p:spPr>
        <p:txBody>
          <a:bodyPr wrap="square" rtlCol="0">
            <a:spAutoFit/>
          </a:bodyPr>
          <a:lstStyle/>
          <a:p>
            <a:pPr algn="ctr"/>
            <a:r>
              <a:rPr lang="en-IN" sz="2800" smtClean="0">
                <a:solidFill>
                  <a:srgbClr val="4CD4B0"/>
                </a:solidFill>
                <a:latin typeface="Eurostile BQ" pitchFamily="50" charset="0"/>
                <a:ea typeface="Open Sans" panose="020B0606030504020204" pitchFamily="34" charset="0"/>
                <a:cs typeface="Open Sans" panose="020B0606030504020204" pitchFamily="34" charset="0"/>
              </a:rPr>
              <a:t>1960</a:t>
            </a:r>
            <a:endParaRPr lang="en-IN" sz="2800" dirty="0">
              <a:solidFill>
                <a:srgbClr val="4CD4B0"/>
              </a:solidFill>
              <a:latin typeface="Eurostile BQ" pitchFamily="50" charset="0"/>
              <a:ea typeface="Open Sans" panose="020B0606030504020204" pitchFamily="34" charset="0"/>
              <a:cs typeface="Open Sans" panose="020B0606030504020204" pitchFamily="34" charset="0"/>
            </a:endParaRPr>
          </a:p>
        </p:txBody>
      </p:sp>
      <p:sp>
        <p:nvSpPr>
          <p:cNvPr id="72" name="TextBox 71"/>
          <p:cNvSpPr txBox="1"/>
          <p:nvPr/>
        </p:nvSpPr>
        <p:spPr>
          <a:xfrm>
            <a:off x="3581453" y="2007857"/>
            <a:ext cx="770021" cy="523220"/>
          </a:xfrm>
          <a:prstGeom prst="rect">
            <a:avLst/>
          </a:prstGeom>
          <a:noFill/>
        </p:spPr>
        <p:txBody>
          <a:bodyPr wrap="square" rtlCol="0">
            <a:spAutoFit/>
          </a:bodyPr>
          <a:lstStyle/>
          <a:p>
            <a:pPr algn="ctr"/>
            <a:r>
              <a:rPr lang="en-IN" sz="2800" smtClean="0">
                <a:solidFill>
                  <a:srgbClr val="B17ED8"/>
                </a:solidFill>
                <a:latin typeface="Eurostile BQ" pitchFamily="50" charset="0"/>
                <a:ea typeface="Open Sans" panose="020B0606030504020204" pitchFamily="34" charset="0"/>
                <a:cs typeface="Open Sans" panose="020B0606030504020204" pitchFamily="34" charset="0"/>
              </a:rPr>
              <a:t>1970</a:t>
            </a:r>
            <a:endParaRPr lang="en-IN" sz="2800" dirty="0">
              <a:solidFill>
                <a:srgbClr val="B17ED8"/>
              </a:solidFill>
              <a:latin typeface="Eurostile BQ" pitchFamily="50" charset="0"/>
              <a:ea typeface="Open Sans" panose="020B0606030504020204" pitchFamily="34" charset="0"/>
              <a:cs typeface="Open Sans" panose="020B0606030504020204" pitchFamily="34" charset="0"/>
            </a:endParaRPr>
          </a:p>
        </p:txBody>
      </p:sp>
      <p:sp>
        <p:nvSpPr>
          <p:cNvPr id="73" name="TextBox 72"/>
          <p:cNvSpPr txBox="1"/>
          <p:nvPr/>
        </p:nvSpPr>
        <p:spPr>
          <a:xfrm>
            <a:off x="5710988" y="2007857"/>
            <a:ext cx="770021" cy="523220"/>
          </a:xfrm>
          <a:prstGeom prst="rect">
            <a:avLst/>
          </a:prstGeom>
          <a:noFill/>
        </p:spPr>
        <p:txBody>
          <a:bodyPr wrap="square" rtlCol="0">
            <a:spAutoFit/>
          </a:bodyPr>
          <a:lstStyle/>
          <a:p>
            <a:pPr algn="ctr"/>
            <a:r>
              <a:rPr lang="en-IN" sz="2800" smtClean="0">
                <a:solidFill>
                  <a:srgbClr val="EDD834"/>
                </a:solidFill>
                <a:latin typeface="Eurostile BQ" pitchFamily="50" charset="0"/>
                <a:ea typeface="Open Sans" panose="020B0606030504020204" pitchFamily="34" charset="0"/>
                <a:cs typeface="Open Sans" panose="020B0606030504020204" pitchFamily="34" charset="0"/>
              </a:rPr>
              <a:t>1980</a:t>
            </a:r>
            <a:endParaRPr lang="en-IN" sz="2800" dirty="0">
              <a:solidFill>
                <a:srgbClr val="EDD834"/>
              </a:solidFill>
              <a:latin typeface="Eurostile BQ" pitchFamily="50" charset="0"/>
              <a:ea typeface="Open Sans" panose="020B0606030504020204" pitchFamily="34" charset="0"/>
              <a:cs typeface="Open Sans" panose="020B0606030504020204" pitchFamily="34" charset="0"/>
            </a:endParaRPr>
          </a:p>
        </p:txBody>
      </p:sp>
      <p:sp>
        <p:nvSpPr>
          <p:cNvPr id="74" name="TextBox 73"/>
          <p:cNvSpPr txBox="1"/>
          <p:nvPr/>
        </p:nvSpPr>
        <p:spPr>
          <a:xfrm>
            <a:off x="7839101" y="2007857"/>
            <a:ext cx="770021" cy="523220"/>
          </a:xfrm>
          <a:prstGeom prst="rect">
            <a:avLst/>
          </a:prstGeom>
          <a:noFill/>
        </p:spPr>
        <p:txBody>
          <a:bodyPr wrap="square" rtlCol="0">
            <a:spAutoFit/>
          </a:bodyPr>
          <a:lstStyle/>
          <a:p>
            <a:pPr algn="ctr"/>
            <a:r>
              <a:rPr lang="en-IN" sz="2800" smtClean="0">
                <a:solidFill>
                  <a:srgbClr val="F24D16"/>
                </a:solidFill>
                <a:latin typeface="Eurostile BQ" pitchFamily="50" charset="0"/>
                <a:ea typeface="Open Sans" panose="020B0606030504020204" pitchFamily="34" charset="0"/>
                <a:cs typeface="Open Sans" panose="020B0606030504020204" pitchFamily="34" charset="0"/>
              </a:rPr>
              <a:t>1990</a:t>
            </a:r>
            <a:endParaRPr lang="en-IN" sz="2800" dirty="0">
              <a:solidFill>
                <a:srgbClr val="F24D16"/>
              </a:solidFill>
              <a:latin typeface="Eurostile BQ" pitchFamily="50" charset="0"/>
              <a:ea typeface="Open Sans" panose="020B0606030504020204" pitchFamily="34" charset="0"/>
              <a:cs typeface="Open Sans" panose="020B0606030504020204" pitchFamily="34" charset="0"/>
            </a:endParaRPr>
          </a:p>
        </p:txBody>
      </p:sp>
      <p:sp>
        <p:nvSpPr>
          <p:cNvPr id="75" name="TextBox 74"/>
          <p:cNvSpPr txBox="1"/>
          <p:nvPr/>
        </p:nvSpPr>
        <p:spPr>
          <a:xfrm>
            <a:off x="9967924" y="2007858"/>
            <a:ext cx="770021" cy="523220"/>
          </a:xfrm>
          <a:prstGeom prst="rect">
            <a:avLst/>
          </a:prstGeom>
          <a:noFill/>
        </p:spPr>
        <p:txBody>
          <a:bodyPr wrap="square" rtlCol="0">
            <a:spAutoFit/>
          </a:bodyPr>
          <a:lstStyle/>
          <a:p>
            <a:pPr algn="ctr"/>
            <a:r>
              <a:rPr lang="en-IN" sz="2800" smtClean="0">
                <a:solidFill>
                  <a:srgbClr val="7D1424"/>
                </a:solidFill>
                <a:latin typeface="Eurostile BQ" pitchFamily="50" charset="0"/>
                <a:ea typeface="Open Sans" panose="020B0606030504020204" pitchFamily="34" charset="0"/>
                <a:cs typeface="Open Sans" panose="020B0606030504020204" pitchFamily="34" charset="0"/>
              </a:rPr>
              <a:t>2000</a:t>
            </a:r>
            <a:endParaRPr lang="en-IN" sz="2800" dirty="0">
              <a:solidFill>
                <a:srgbClr val="7D1424"/>
              </a:solidFill>
              <a:latin typeface="Eurostile BQ" pitchFamily="50" charset="0"/>
              <a:ea typeface="Open Sans" panose="020B0606030504020204" pitchFamily="34" charset="0"/>
              <a:cs typeface="Open Sans" panose="020B0606030504020204" pitchFamily="34" charset="0"/>
            </a:endParaRPr>
          </a:p>
        </p:txBody>
      </p:sp>
      <p:sp>
        <p:nvSpPr>
          <p:cNvPr id="87" name="TextBox 86"/>
          <p:cNvSpPr txBox="1"/>
          <p:nvPr/>
        </p:nvSpPr>
        <p:spPr>
          <a:xfrm>
            <a:off x="858252" y="2662463"/>
            <a:ext cx="1973179" cy="307777"/>
          </a:xfrm>
          <a:prstGeom prst="rect">
            <a:avLst/>
          </a:prstGeom>
          <a:noFill/>
        </p:spPr>
        <p:txBody>
          <a:bodyPr wrap="square" rtlCol="0">
            <a:spAutoFit/>
          </a:bodyPr>
          <a:lstStyle/>
          <a:p>
            <a:pPr algn="ctr"/>
            <a:r>
              <a:rPr lang="en-US" altLang="ko-KR" sz="1400">
                <a:solidFill>
                  <a:srgbClr val="4CD4B0"/>
                </a:solidFill>
                <a:latin typeface="Open Sans" panose="020B0606030504020204" pitchFamily="34" charset="0"/>
                <a:ea typeface="Open Sans" panose="020B0606030504020204" pitchFamily="34" charset="0"/>
                <a:cs typeface="Open Sans" panose="020B0606030504020204" pitchFamily="34" charset="0"/>
              </a:rPr>
              <a:t>visibility problem</a:t>
            </a:r>
            <a:endParaRPr lang="en-IN" sz="1400" dirty="0">
              <a:solidFill>
                <a:srgbClr val="4CD4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p:cNvSpPr txBox="1"/>
          <p:nvPr/>
        </p:nvSpPr>
        <p:spPr>
          <a:xfrm>
            <a:off x="2906349" y="2662463"/>
            <a:ext cx="1973179" cy="307777"/>
          </a:xfrm>
          <a:prstGeom prst="rect">
            <a:avLst/>
          </a:prstGeom>
          <a:noFill/>
        </p:spPr>
        <p:txBody>
          <a:bodyPr wrap="square" rtlCol="0">
            <a:spAutoFit/>
          </a:bodyPr>
          <a:lstStyle/>
          <a:p>
            <a:pPr algn="ctr"/>
            <a:r>
              <a:rPr lang="en-US" altLang="ko-KR" sz="1400">
                <a:solidFill>
                  <a:srgbClr val="B17ED8"/>
                </a:solidFill>
                <a:latin typeface="Open Sans" panose="020B0606030504020204" pitchFamily="34" charset="0"/>
                <a:ea typeface="Open Sans" panose="020B0606030504020204" pitchFamily="34" charset="0"/>
                <a:cs typeface="Open Sans" panose="020B0606030504020204" pitchFamily="34" charset="0"/>
              </a:rPr>
              <a:t>raster graphics</a:t>
            </a:r>
            <a:endParaRPr lang="en-IN" sz="1400" dirty="0">
              <a:solidFill>
                <a:srgbClr val="B17ED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p:cNvSpPr txBox="1"/>
          <p:nvPr/>
        </p:nvSpPr>
        <p:spPr>
          <a:xfrm>
            <a:off x="5123142" y="2514718"/>
            <a:ext cx="1973179" cy="523220"/>
          </a:xfrm>
          <a:prstGeom prst="rect">
            <a:avLst/>
          </a:prstGeom>
          <a:noFill/>
        </p:spPr>
        <p:txBody>
          <a:bodyPr wrap="square" rtlCol="0">
            <a:spAutoFit/>
          </a:bodyPr>
          <a:lstStyle/>
          <a:p>
            <a:pPr algn="ctr"/>
            <a:r>
              <a:rPr lang="en-US" altLang="ko-KR" sz="1400">
                <a:solidFill>
                  <a:srgbClr val="EDD834"/>
                </a:solidFill>
                <a:latin typeface="Open Sans" panose="020B0606030504020204" pitchFamily="34" charset="0"/>
                <a:ea typeface="Open Sans" panose="020B0606030504020204" pitchFamily="34" charset="0"/>
                <a:cs typeface="Open Sans" panose="020B0606030504020204" pitchFamily="34" charset="0"/>
              </a:rPr>
              <a:t>global illumination</a:t>
            </a:r>
          </a:p>
          <a:p>
            <a:pPr algn="ctr"/>
            <a:r>
              <a:rPr lang="en-US" altLang="ko-KR" sz="1400" smtClean="0">
                <a:solidFill>
                  <a:srgbClr val="EDD834"/>
                </a:solidFill>
                <a:latin typeface="Open Sans" panose="020B0606030504020204" pitchFamily="34" charset="0"/>
                <a:ea typeface="Open Sans" panose="020B0606030504020204" pitchFamily="34" charset="0"/>
                <a:cs typeface="Open Sans" panose="020B0606030504020204" pitchFamily="34" charset="0"/>
              </a:rPr>
              <a:t>photorealism</a:t>
            </a:r>
            <a:endParaRPr lang="en-IN" sz="1400" dirty="0">
              <a:solidFill>
                <a:srgbClr val="EDD83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p:cNvSpPr txBox="1"/>
          <p:nvPr/>
        </p:nvSpPr>
        <p:spPr>
          <a:xfrm>
            <a:off x="7199807" y="2488068"/>
            <a:ext cx="1973179" cy="523220"/>
          </a:xfrm>
          <a:prstGeom prst="rect">
            <a:avLst/>
          </a:prstGeom>
          <a:noFill/>
        </p:spPr>
        <p:txBody>
          <a:bodyPr wrap="square" rtlCol="0">
            <a:spAutoFit/>
          </a:bodyPr>
          <a:lstStyle/>
          <a:p>
            <a:pPr algn="ctr"/>
            <a:r>
              <a:rPr lang="en-US" altLang="ko-KR" sz="1400">
                <a:solidFill>
                  <a:srgbClr val="F24D16"/>
                </a:solidFill>
                <a:latin typeface="Open Sans" panose="020B0606030504020204" pitchFamily="34" charset="0"/>
                <a:ea typeface="Open Sans" panose="020B0606030504020204" pitchFamily="34" charset="0"/>
                <a:cs typeface="Open Sans" panose="020B0606030504020204" pitchFamily="34" charset="0"/>
              </a:rPr>
              <a:t>non-photorealistic rendering</a:t>
            </a:r>
          </a:p>
        </p:txBody>
      </p:sp>
      <p:sp>
        <p:nvSpPr>
          <p:cNvPr id="91" name="TextBox 90"/>
          <p:cNvSpPr txBox="1"/>
          <p:nvPr/>
        </p:nvSpPr>
        <p:spPr>
          <a:xfrm>
            <a:off x="9361229" y="2595789"/>
            <a:ext cx="1973179" cy="307777"/>
          </a:xfrm>
          <a:prstGeom prst="rect">
            <a:avLst/>
          </a:prstGeom>
          <a:noFill/>
        </p:spPr>
        <p:txBody>
          <a:bodyPr wrap="square" rtlCol="0">
            <a:spAutoFit/>
          </a:bodyPr>
          <a:lstStyle/>
          <a:p>
            <a:pPr algn="ctr"/>
            <a:r>
              <a:rPr lang="en-US" altLang="ko-KR" sz="1400">
                <a:solidFill>
                  <a:srgbClr val="7D1424"/>
                </a:solidFill>
                <a:latin typeface="Open Sans" panose="020B0606030504020204" pitchFamily="34" charset="0"/>
                <a:ea typeface="Open Sans" panose="020B0606030504020204" pitchFamily="34" charset="0"/>
                <a:cs typeface="Open Sans" panose="020B0606030504020204" pitchFamily="34" charset="0"/>
              </a:rPr>
              <a:t>image-based rendering</a:t>
            </a:r>
            <a:endParaRPr lang="en-IN" sz="1400" dirty="0">
              <a:solidFill>
                <a:srgbClr val="7D14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TextBox 91"/>
          <p:cNvSpPr txBox="1"/>
          <p:nvPr/>
        </p:nvSpPr>
        <p:spPr>
          <a:xfrm>
            <a:off x="851049" y="5146907"/>
            <a:ext cx="1973179" cy="1200329"/>
          </a:xfrm>
          <a:prstGeom prst="rect">
            <a:avLst/>
          </a:prstGeom>
          <a:noFill/>
        </p:spPr>
        <p:txBody>
          <a:bodyPr wrap="square" rtlCol="0">
            <a:spAutoFit/>
          </a:bodyPr>
          <a:lstStyle/>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Roberts (1963), Appel (1967) - hidden-line algorithms</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Warnock (1969), Watkins (1970) - hidden-surface algorithms</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Sutherland (1974) - visibility = sorting</a:t>
            </a:r>
          </a:p>
        </p:txBody>
      </p:sp>
      <p:sp>
        <p:nvSpPr>
          <p:cNvPr id="93" name="TextBox 92"/>
          <p:cNvSpPr txBox="1"/>
          <p:nvPr/>
        </p:nvSpPr>
        <p:spPr>
          <a:xfrm>
            <a:off x="2978594" y="5146907"/>
            <a:ext cx="2127545" cy="830997"/>
          </a:xfrm>
          <a:prstGeom prst="rect">
            <a:avLst/>
          </a:prstGeom>
          <a:noFill/>
        </p:spPr>
        <p:txBody>
          <a:bodyPr wrap="square" rtlCol="0">
            <a:spAutoFit/>
          </a:bodyPr>
          <a:lstStyle/>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Gouraud (1971) - diffuse lighting</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Phong (1974) - specular lighting</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Blinn (1974) - curved surfaces, texture</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Crow (1977) - anti-aliasing</a:t>
            </a:r>
          </a:p>
        </p:txBody>
      </p:sp>
      <p:sp>
        <p:nvSpPr>
          <p:cNvPr id="94" name="TextBox 93"/>
          <p:cNvSpPr txBox="1"/>
          <p:nvPr/>
        </p:nvSpPr>
        <p:spPr>
          <a:xfrm>
            <a:off x="5106139" y="5146907"/>
            <a:ext cx="1973179" cy="1569660"/>
          </a:xfrm>
          <a:prstGeom prst="rect">
            <a:avLst/>
          </a:prstGeom>
          <a:noFill/>
        </p:spPr>
        <p:txBody>
          <a:bodyPr wrap="square" rtlCol="0">
            <a:spAutoFit/>
          </a:bodyPr>
          <a:lstStyle/>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Whitted (1980) - ray tracing</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Goral, Torrance et al. (1984), Cohen (1985) - radiosity</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Kajiya (1986) - the rendering </a:t>
            </a:r>
            <a:r>
              <a:rPr lang="en-US" altLang="ko-KR" sz="1200" smtClean="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equation</a:t>
            </a:r>
          </a:p>
          <a:p>
            <a:pPr marL="0" lvl="1" algn="ctr" fontAlgn="auto">
              <a:spcAft>
                <a:spcPts val="0"/>
              </a:spcAft>
              <a:defRPr/>
            </a:pP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Cook (1984) - shade trees</a:t>
            </a:r>
          </a:p>
          <a:p>
            <a:pPr marL="0" lvl="1" algn="ctr" fontAlgn="auto">
              <a:spcAft>
                <a:spcPts val="0"/>
              </a:spcAft>
              <a:defRPr/>
            </a:pP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Perlin (1985) - shading languages</a:t>
            </a:r>
          </a:p>
          <a:p>
            <a:pPr marL="0" lvl="1" algn="ctr" fontAlgn="auto">
              <a:spcAft>
                <a:spcPts val="0"/>
              </a:spcAft>
              <a:defRPr/>
            </a:pP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Hanrahan and Lawson (1990) - RenderMan</a:t>
            </a:r>
          </a:p>
        </p:txBody>
      </p:sp>
      <p:sp>
        <p:nvSpPr>
          <p:cNvPr id="95" name="TextBox 94"/>
          <p:cNvSpPr txBox="1"/>
          <p:nvPr/>
        </p:nvSpPr>
        <p:spPr>
          <a:xfrm>
            <a:off x="7233684" y="5146907"/>
            <a:ext cx="1973179" cy="1384995"/>
          </a:xfrm>
          <a:prstGeom prst="rect">
            <a:avLst/>
          </a:prstGeom>
          <a:noFill/>
        </p:spPr>
        <p:txBody>
          <a:bodyPr wrap="square" rtlCol="0">
            <a:spAutoFit/>
          </a:bodyPr>
          <a:lstStyle/>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Drebin et al. (1988), Levoy (1988) - volume rendering</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Haeberli (1990) - impressionistic paint programs</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Salesin et al. (1994-) - automatic pen-and-ink illustration</a:t>
            </a:r>
          </a:p>
          <a:p>
            <a:pPr marL="0" lvl="1" algn="ct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Meier (1996) - painterly rendering</a:t>
            </a:r>
          </a:p>
        </p:txBody>
      </p:sp>
      <p:sp>
        <p:nvSpPr>
          <p:cNvPr id="96" name="TextBox 95"/>
          <p:cNvSpPr txBox="1"/>
          <p:nvPr/>
        </p:nvSpPr>
        <p:spPr>
          <a:xfrm>
            <a:off x="9361229" y="5146907"/>
            <a:ext cx="1973179" cy="1200329"/>
          </a:xfrm>
          <a:prstGeom prst="rect">
            <a:avLst/>
          </a:prstGeom>
          <a:noFill/>
        </p:spPr>
        <p:txBody>
          <a:bodyPr wrap="square" rtlCol="0">
            <a:spAutoFit/>
          </a:bodyPr>
          <a:lstStyle/>
          <a:p>
            <a:pPr marL="0" lvl="1" algn="ctr" fontAlgn="auto">
              <a:spcAft>
                <a:spcPts val="0"/>
              </a:spcAft>
              <a:defRPr/>
            </a:pP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Chen and Williams (1993) - view interpolation</a:t>
            </a:r>
          </a:p>
          <a:p>
            <a:pPr marL="0" lvl="1" algn="ctr" fontAlgn="auto">
              <a:spcAft>
                <a:spcPts val="0"/>
              </a:spcAft>
              <a:defRPr/>
            </a:pP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McMillan and Bishop (1995) - plenoptic modeling</a:t>
            </a:r>
          </a:p>
          <a:p>
            <a:pPr marL="0" lvl="1" algn="ctr" fontAlgn="auto">
              <a:spcAft>
                <a:spcPts val="0"/>
              </a:spcAft>
              <a:defRPr/>
            </a:pPr>
            <a:r>
              <a:rPr lang="en-US" altLang="ko-KR" sz="120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rPr>
              <a:t>Levoy and Hanrahan (1996) - light field rendering</a:t>
            </a:r>
            <a:endParaRPr lang="en-US" altLang="ko-KR" sz="1200" dirty="0">
              <a:solidFill>
                <a:prstClr val="black">
                  <a:lumMod val="50000"/>
                  <a:lumOff val="50000"/>
                </a:prst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3" name="Rectangle 42"/>
          <p:cNvSpPr/>
          <p:nvPr/>
        </p:nvSpPr>
        <p:spPr>
          <a:xfrm>
            <a:off x="1763980" y="81218"/>
            <a:ext cx="8664039" cy="923330"/>
          </a:xfrm>
          <a:prstGeom prst="rect">
            <a:avLst/>
          </a:prstGeom>
          <a:noFill/>
        </p:spPr>
        <p:txBody>
          <a:bodyPr wrap="none" lIns="91440" tIns="45720" rIns="91440" bIns="45720">
            <a:spAutoFit/>
          </a:bodyPr>
          <a:lstStyle/>
          <a:p>
            <a:pPr algn="ctr"/>
            <a:r>
              <a:rPr lang="en-US" sz="5400" b="1" cap="none" spc="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Lịch sử phát triển </a:t>
            </a:r>
            <a:r>
              <a:rPr lang="en-US" sz="5400" b="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r>
              <a:rPr lang="en-US" sz="5400" b="1" cap="none" spc="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a:t>
            </a:r>
            <a:r>
              <a:rPr lang="en-US" sz="5400" b="1" smtClean="0">
                <a:ln w="12700">
                  <a:solidFill>
                    <a:schemeClr val="accent5"/>
                  </a:solidFill>
                  <a:prstDash val="solid"/>
                </a:ln>
                <a:pattFill prst="ltDnDiag">
                  <a:fgClr>
                    <a:schemeClr val="accent5">
                      <a:lumMod val="60000"/>
                      <a:lumOff val="40000"/>
                    </a:schemeClr>
                  </a:fgClr>
                  <a:bgClr>
                    <a:schemeClr val="bg1"/>
                  </a:bgClr>
                </a:pattFill>
              </a:rPr>
              <a:t>Rendering</a:t>
            </a:r>
            <a:endParaRPr lang="en-US" sz="5400" b="1">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13777616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798217" cy="2492990"/>
          </a:xfrm>
          <a:prstGeom prst="rect">
            <a:avLst/>
          </a:prstGeom>
          <a:noFill/>
        </p:spPr>
        <p:txBody>
          <a:bodyPr wrap="square" rtlCol="0">
            <a:spAutoFit/>
          </a:bodyPr>
          <a:lstStyle/>
          <a:p>
            <a:pPr>
              <a:lnSpc>
                <a:spcPct val="130000"/>
              </a:lnSpc>
            </a:pPr>
            <a:r>
              <a:rPr lang="vi-VN" sz="2400">
                <a:latin typeface="Calibri" panose="020F0502020204030204" pitchFamily="34" charset="0"/>
              </a:rPr>
              <a:t>Được </a:t>
            </a:r>
            <a:r>
              <a:rPr lang="en-US" sz="2400" smtClean="0">
                <a:latin typeface="Calibri" panose="020F0502020204030204" pitchFamily="34" charset="0"/>
              </a:rPr>
              <a:t>phát triển </a:t>
            </a:r>
            <a:r>
              <a:rPr lang="vi-VN" sz="2400" smtClean="0">
                <a:latin typeface="Calibri" panose="020F0502020204030204" pitchFamily="34" charset="0"/>
              </a:rPr>
              <a:t>bởi IBM</a:t>
            </a:r>
            <a:r>
              <a:rPr lang="en-US" sz="2400" smtClean="0">
                <a:latin typeface="Calibri" panose="020F0502020204030204" pitchFamily="34" charset="0"/>
              </a:rPr>
              <a:t> và giới thiệu vào năm 1981</a:t>
            </a:r>
            <a:endParaRPr lang="vi-VN" sz="2400">
              <a:latin typeface="Calibri" panose="020F0502020204030204" pitchFamily="34" charset="0"/>
            </a:endParaRPr>
          </a:p>
          <a:p>
            <a:pPr>
              <a:lnSpc>
                <a:spcPct val="130000"/>
              </a:lnSpc>
            </a:pPr>
            <a:r>
              <a:rPr lang="en-US" sz="2400" smtClean="0">
                <a:latin typeface="Calibri" panose="020F0502020204030204" pitchFamily="34" charset="0"/>
              </a:rPr>
              <a:t>Hiển thị hình ảnh </a:t>
            </a:r>
            <a:r>
              <a:rPr lang="vi-VN" sz="2400" smtClean="0">
                <a:latin typeface="Calibri" panose="020F0502020204030204" pitchFamily="34" charset="0"/>
              </a:rPr>
              <a:t>đơn sắc </a:t>
            </a:r>
            <a:r>
              <a:rPr lang="en-US" sz="2400" smtClean="0">
                <a:latin typeface="Calibri" panose="020F0502020204030204" pitchFamily="34" charset="0"/>
              </a:rPr>
              <a:t>và </a:t>
            </a:r>
            <a:r>
              <a:rPr lang="vi-VN" sz="2400" smtClean="0">
                <a:latin typeface="Calibri" panose="020F0502020204030204" pitchFamily="34" charset="0"/>
              </a:rPr>
              <a:t>văn </a:t>
            </a:r>
            <a:r>
              <a:rPr lang="vi-VN" sz="2400">
                <a:latin typeface="Calibri" panose="020F0502020204030204" pitchFamily="34" charset="0"/>
              </a:rPr>
              <a:t>bản</a:t>
            </a:r>
          </a:p>
          <a:p>
            <a:pPr>
              <a:lnSpc>
                <a:spcPct val="130000"/>
              </a:lnSpc>
            </a:pPr>
            <a:r>
              <a:rPr lang="vi-VN" sz="2400">
                <a:latin typeface="Calibri" panose="020F0502020204030204" pitchFamily="34" charset="0"/>
              </a:rPr>
              <a:t>Độ phân </a:t>
            </a:r>
            <a:r>
              <a:rPr lang="vi-VN" sz="2400">
                <a:latin typeface="Calibri" panose="020F0502020204030204" pitchFamily="34" charset="0"/>
              </a:rPr>
              <a:t>giải </a:t>
            </a:r>
            <a:r>
              <a:rPr lang="vi-VN" sz="2400" smtClean="0">
                <a:latin typeface="Calibri" panose="020F0502020204030204" pitchFamily="34" charset="0"/>
              </a:rPr>
              <a:t>720x350</a:t>
            </a:r>
            <a:endParaRPr lang="en-US" sz="2400">
              <a:latin typeface="Calibri" panose="020F0502020204030204" pitchFamily="34" charset="0"/>
            </a:endParaRPr>
          </a:p>
          <a:p>
            <a:pPr>
              <a:lnSpc>
                <a:spcPct val="130000"/>
              </a:lnSpc>
            </a:pPr>
            <a:r>
              <a:rPr lang="en-US" sz="2400" smtClean="0">
                <a:latin typeface="Calibri" panose="020F0502020204030204" pitchFamily="34" charset="0"/>
              </a:rPr>
              <a:t>T</a:t>
            </a:r>
            <a:r>
              <a:rPr lang="vi-VN" sz="2400" smtClean="0">
                <a:latin typeface="Calibri" panose="020F0502020204030204" pitchFamily="34" charset="0"/>
              </a:rPr>
              <a:t>ốc </a:t>
            </a:r>
            <a:r>
              <a:rPr lang="vi-VN" sz="2400">
                <a:latin typeface="Calibri" panose="020F0502020204030204" pitchFamily="34" charset="0"/>
              </a:rPr>
              <a:t>độ làm mới </a:t>
            </a:r>
            <a:r>
              <a:rPr lang="vi-VN" sz="2400">
                <a:latin typeface="Calibri" panose="020F0502020204030204" pitchFamily="34" charset="0"/>
              </a:rPr>
              <a:t>50 </a:t>
            </a:r>
            <a:r>
              <a:rPr lang="vi-VN" sz="2400" smtClean="0">
                <a:latin typeface="Calibri" panose="020F0502020204030204" pitchFamily="34" charset="0"/>
              </a:rPr>
              <a:t>Hz</a:t>
            </a:r>
            <a:endParaRPr lang="en-US" sz="2400" smtClean="0">
              <a:latin typeface="Calibri" panose="020F0502020204030204" pitchFamily="34" charset="0"/>
            </a:endParaRPr>
          </a:p>
          <a:p>
            <a:pPr>
              <a:lnSpc>
                <a:spcPct val="130000"/>
              </a:lnSpc>
            </a:pPr>
            <a:r>
              <a:rPr lang="en-US" sz="2400" smtClean="0">
                <a:latin typeface="Calibri" panose="020F0502020204030204" pitchFamily="34" charset="0"/>
              </a:rPr>
              <a:t>Hiển thị được 25 dòng và 80 cột cho mỗi màn hình hiển thị</a:t>
            </a:r>
          </a:p>
        </p:txBody>
      </p:sp>
      <p:sp>
        <p:nvSpPr>
          <p:cNvPr id="13" name="Rectangle 12"/>
          <p:cNvSpPr/>
          <p:nvPr/>
        </p:nvSpPr>
        <p:spPr>
          <a:xfrm>
            <a:off x="166255" y="191831"/>
            <a:ext cx="9640268" cy="975011"/>
          </a:xfrm>
          <a:prstGeom prst="rect">
            <a:avLst/>
          </a:prstGeom>
          <a:noFill/>
        </p:spPr>
        <p:txBody>
          <a:bodyPr wrap="none" lIns="91440" tIns="45720" rIns="91440" bIns="45720">
            <a:spAutoFit/>
          </a:bodyPr>
          <a:lstStyle/>
          <a:p>
            <a:pPr>
              <a:lnSpc>
                <a:spcPct val="130000"/>
              </a:lnSpc>
            </a:pPr>
            <a:r>
              <a:rPr lang="vi-VN" sz="4800">
                <a:latin typeface="Calibri" panose="020F0502020204030204" pitchFamily="34" charset="0"/>
              </a:rPr>
              <a:t>Bộ </a:t>
            </a:r>
            <a:r>
              <a:rPr lang="en-US" sz="4800">
                <a:latin typeface="Calibri" panose="020F0502020204030204" pitchFamily="34" charset="0"/>
              </a:rPr>
              <a:t>chuyển đổi </a:t>
            </a:r>
            <a:r>
              <a:rPr lang="vi-VN" sz="4800">
                <a:latin typeface="Calibri" panose="020F0502020204030204" pitchFamily="34" charset="0"/>
              </a:rPr>
              <a:t>hiển thị đơn </a:t>
            </a:r>
            <a:r>
              <a:rPr lang="vi-VN" sz="4800">
                <a:latin typeface="Calibri" panose="020F0502020204030204" pitchFamily="34" charset="0"/>
              </a:rPr>
              <a:t>sắc </a:t>
            </a:r>
            <a:r>
              <a:rPr lang="vi-VN" sz="4800" smtClean="0">
                <a:latin typeface="Calibri" panose="020F0502020204030204" pitchFamily="34" charset="0"/>
              </a:rPr>
              <a:t>(MDA</a:t>
            </a:r>
            <a:r>
              <a:rPr lang="vi-VN" sz="4800">
                <a:latin typeface="Calibri" panose="020F0502020204030204" pitchFamily="34" charset="0"/>
              </a:rPr>
              <a:t>)</a:t>
            </a:r>
            <a:endParaRPr lang="vi-VN" sz="4800">
              <a:latin typeface="Calibri" panose="020F0502020204030204" pitchFamily="34" charset="0"/>
            </a:endParaRPr>
          </a:p>
        </p:txBody>
      </p:sp>
      <p:pic>
        <p:nvPicPr>
          <p:cNvPr id="1028" name="Picture 4" descr="https://upload.wikimedia.org/wikipedia/commons/thumb/6/69/IBM_PC_5150.jpg/800px-IBM_PC_5150.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1688" y="1394326"/>
            <a:ext cx="3796816"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BM PC Original Monochrome Display and Parallel Printer Adapter.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126" y="3734809"/>
            <a:ext cx="515608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a/a1/KL_MDA_Unknown.jpg/1280px-KL_MDA_Unknown.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94339" y="4328053"/>
            <a:ext cx="6096847" cy="2672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86389" y="6375096"/>
            <a:ext cx="6326045" cy="369332"/>
          </a:xfrm>
          <a:prstGeom prst="rect">
            <a:avLst/>
          </a:prstGeom>
        </p:spPr>
        <p:txBody>
          <a:bodyPr wrap="square">
            <a:spAutoFit/>
          </a:bodyPr>
          <a:lstStyle/>
          <a:p>
            <a:r>
              <a:rPr lang="en-US">
                <a:solidFill>
                  <a:srgbClr val="222222"/>
                </a:solidFill>
                <a:latin typeface="Arial" panose="020B0604020202020204" pitchFamily="34" charset="0"/>
              </a:rPr>
              <a:t>MDA Video card with Hitachi HD6845 (= Motorola MC6845)</a:t>
            </a:r>
            <a:endParaRPr lang="en-US"/>
          </a:p>
        </p:txBody>
      </p:sp>
      <p:sp>
        <p:nvSpPr>
          <p:cNvPr id="3" name="Rectangle 2"/>
          <p:cNvSpPr/>
          <p:nvPr/>
        </p:nvSpPr>
        <p:spPr>
          <a:xfrm>
            <a:off x="204396" y="5638586"/>
            <a:ext cx="5120817" cy="646331"/>
          </a:xfrm>
          <a:prstGeom prst="rect">
            <a:avLst/>
          </a:prstGeom>
        </p:spPr>
        <p:txBody>
          <a:bodyPr wrap="square">
            <a:spAutoFit/>
          </a:bodyPr>
          <a:lstStyle/>
          <a:p>
            <a:r>
              <a:rPr lang="en-US">
                <a:solidFill>
                  <a:srgbClr val="222222"/>
                </a:solidFill>
                <a:latin typeface="Arial" panose="020B0604020202020204" pitchFamily="34" charset="0"/>
              </a:rPr>
              <a:t>Original Monochrome Display and Parallel Printer Adapter found on the IBM PC (IBM 5150)</a:t>
            </a:r>
            <a:endParaRPr lang="en-US"/>
          </a:p>
        </p:txBody>
      </p:sp>
    </p:spTree>
    <p:extLst>
      <p:ext uri="{BB962C8B-B14F-4D97-AF65-F5344CB8AC3E}">
        <p14:creationId xmlns:p14="http://schemas.microsoft.com/office/powerpoint/2010/main" val="14047890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642567" cy="2492990"/>
          </a:xfrm>
          <a:prstGeom prst="rect">
            <a:avLst/>
          </a:prstGeom>
          <a:noFill/>
        </p:spPr>
        <p:txBody>
          <a:bodyPr wrap="square" rtlCol="0">
            <a:spAutoFit/>
          </a:bodyPr>
          <a:lstStyle/>
          <a:p>
            <a:pPr>
              <a:lnSpc>
                <a:spcPct val="130000"/>
              </a:lnSpc>
            </a:pPr>
            <a:r>
              <a:rPr lang="vi-VN" sz="2400">
                <a:latin typeface="Calibri" panose="020F0502020204030204" pitchFamily="34" charset="0"/>
              </a:rPr>
              <a:t>Một công ty có tên Hercules đã tạo ra vào đầu những năm </a:t>
            </a:r>
            <a:r>
              <a:rPr lang="vi-VN" sz="2400">
                <a:latin typeface="Calibri" panose="020F0502020204030204" pitchFamily="34" charset="0"/>
              </a:rPr>
              <a:t>80 </a:t>
            </a:r>
            <a:endParaRPr lang="en-US" sz="2400" smtClean="0">
              <a:latin typeface="Calibri" panose="020F0502020204030204" pitchFamily="34" charset="0"/>
            </a:endParaRPr>
          </a:p>
          <a:p>
            <a:pPr>
              <a:lnSpc>
                <a:spcPct val="130000"/>
              </a:lnSpc>
            </a:pPr>
            <a:r>
              <a:rPr lang="en-US" sz="2400" smtClean="0">
                <a:latin typeface="Calibri" panose="020F0502020204030204" pitchFamily="34" charset="0"/>
              </a:rPr>
              <a:t>Là sự kết hợp của </a:t>
            </a:r>
            <a:r>
              <a:rPr lang="vi-VN" sz="2400" smtClean="0">
                <a:latin typeface="Calibri" panose="020F0502020204030204" pitchFamily="34" charset="0"/>
              </a:rPr>
              <a:t>một video </a:t>
            </a:r>
            <a:r>
              <a:rPr lang="en-US" sz="2400" smtClean="0">
                <a:latin typeface="Calibri" panose="020F0502020204030204" pitchFamily="34" charset="0"/>
              </a:rPr>
              <a:t>card </a:t>
            </a:r>
            <a:r>
              <a:rPr lang="vi-VN" sz="2400" smtClean="0">
                <a:latin typeface="Calibri" panose="020F0502020204030204" pitchFamily="34" charset="0"/>
              </a:rPr>
              <a:t>tương </a:t>
            </a:r>
            <a:r>
              <a:rPr lang="vi-VN" sz="2400">
                <a:latin typeface="Calibri" panose="020F0502020204030204" pitchFamily="34" charset="0"/>
              </a:rPr>
              <a:t>thích </a:t>
            </a:r>
            <a:r>
              <a:rPr lang="vi-VN" sz="2400">
                <a:latin typeface="Calibri" panose="020F0502020204030204" pitchFamily="34" charset="0"/>
              </a:rPr>
              <a:t>MDA </a:t>
            </a:r>
            <a:r>
              <a:rPr lang="en-US" sz="2400" smtClean="0">
                <a:latin typeface="Calibri" panose="020F0502020204030204" pitchFamily="34" charset="0"/>
              </a:rPr>
              <a:t>(IBM) và </a:t>
            </a:r>
            <a:r>
              <a:rPr lang="vi-VN" sz="2400" smtClean="0">
                <a:latin typeface="Calibri" panose="020F0502020204030204" pitchFamily="34" charset="0"/>
              </a:rPr>
              <a:t>hỗ </a:t>
            </a:r>
            <a:r>
              <a:rPr lang="vi-VN" sz="2400">
                <a:latin typeface="Calibri" panose="020F0502020204030204" pitchFamily="34" charset="0"/>
              </a:rPr>
              <a:t>trợ </a:t>
            </a:r>
            <a:r>
              <a:rPr lang="en-US" sz="2400" smtClean="0">
                <a:latin typeface="Calibri" panose="020F0502020204030204" pitchFamily="34" charset="0"/>
              </a:rPr>
              <a:t>chế độ </a:t>
            </a:r>
            <a:r>
              <a:rPr lang="vi-VN" sz="2400" smtClean="0">
                <a:latin typeface="Calibri" panose="020F0502020204030204" pitchFamily="34" charset="0"/>
              </a:rPr>
              <a:t>đồ </a:t>
            </a:r>
            <a:r>
              <a:rPr lang="vi-VN" sz="2400">
                <a:latin typeface="Calibri" panose="020F0502020204030204" pitchFamily="34" charset="0"/>
              </a:rPr>
              <a:t>họa </a:t>
            </a:r>
            <a:r>
              <a:rPr lang="en-US" sz="2400" smtClean="0">
                <a:latin typeface="Calibri" panose="020F0502020204030204" pitchFamily="34" charset="0"/>
              </a:rPr>
              <a:t>bitmap</a:t>
            </a:r>
            <a:r>
              <a:rPr lang="vi-VN" sz="2400" smtClean="0">
                <a:latin typeface="Calibri" panose="020F0502020204030204" pitchFamily="34" charset="0"/>
              </a:rPr>
              <a:t>.</a:t>
            </a:r>
            <a:endParaRPr lang="vi-VN" sz="2400">
              <a:latin typeface="Calibri" panose="020F0502020204030204" pitchFamily="34" charset="0"/>
            </a:endParaRPr>
          </a:p>
          <a:p>
            <a:pPr>
              <a:lnSpc>
                <a:spcPct val="130000"/>
              </a:lnSpc>
            </a:pPr>
            <a:r>
              <a:rPr lang="en-US" sz="2400" smtClean="0">
                <a:latin typeface="Calibri" panose="020F0502020204030204" pitchFamily="34" charset="0"/>
              </a:rPr>
              <a:t>Card đồ họa </a:t>
            </a:r>
            <a:r>
              <a:rPr lang="vi-VN" sz="2400" smtClean="0">
                <a:latin typeface="Calibri" panose="020F0502020204030204" pitchFamily="34" charset="0"/>
              </a:rPr>
              <a:t>bao </a:t>
            </a:r>
            <a:r>
              <a:rPr lang="vi-VN" sz="2400">
                <a:latin typeface="Calibri" panose="020F0502020204030204" pitchFamily="34" charset="0"/>
              </a:rPr>
              <a:t>gồm trong các gói phần mềm phổ biến như Lotus 1-2-3 để cho phép hiển thị biểu đồ và biểu đồ trên màn hình máy </a:t>
            </a:r>
            <a:r>
              <a:rPr lang="vi-VN" sz="2400">
                <a:latin typeface="Calibri" panose="020F0502020204030204" pitchFamily="34" charset="0"/>
              </a:rPr>
              <a:t>tính</a:t>
            </a:r>
            <a:r>
              <a:rPr lang="vi-VN" sz="2400" smtClean="0">
                <a:latin typeface="Calibri" panose="020F0502020204030204" pitchFamily="34" charset="0"/>
              </a:rPr>
              <a:t>.</a:t>
            </a:r>
            <a:endParaRPr lang="en-US" sz="2400" smtClean="0">
              <a:latin typeface="Calibri" panose="020F0502020204030204" pitchFamily="34" charset="0"/>
            </a:endParaRPr>
          </a:p>
          <a:p>
            <a:pPr>
              <a:lnSpc>
                <a:spcPct val="130000"/>
              </a:lnSpc>
            </a:pPr>
            <a:r>
              <a:rPr lang="en-US" sz="2400" smtClean="0">
                <a:latin typeface="Calibri" panose="020F0502020204030204" pitchFamily="34" charset="0"/>
              </a:rPr>
              <a:t>Card đồ họa này được sử dụng một thời gian dài bởi nhu cầu hiển thị 2 màn hình song song</a:t>
            </a:r>
          </a:p>
        </p:txBody>
      </p:sp>
      <p:sp>
        <p:nvSpPr>
          <p:cNvPr id="13" name="Rectangle 12"/>
          <p:cNvSpPr/>
          <p:nvPr/>
        </p:nvSpPr>
        <p:spPr>
          <a:xfrm>
            <a:off x="166255" y="191831"/>
            <a:ext cx="8707833" cy="1052596"/>
          </a:xfrm>
          <a:prstGeom prst="rect">
            <a:avLst/>
          </a:prstGeom>
          <a:noFill/>
        </p:spPr>
        <p:txBody>
          <a:bodyPr wrap="none" lIns="91440" tIns="45720" rIns="91440" bIns="45720">
            <a:spAutoFit/>
          </a:bodyPr>
          <a:lstStyle/>
          <a:p>
            <a:pPr>
              <a:lnSpc>
                <a:spcPct val="130000"/>
              </a:lnSpc>
            </a:pPr>
            <a:r>
              <a:rPr lang="en-US" altLang="en-US" sz="4800">
                <a:latin typeface="Arial Unicode MS" panose="020B0604020202020204" pitchFamily="34" charset="-128"/>
                <a:ea typeface="Arial Unicode MS" panose="020B0604020202020204" pitchFamily="34" charset="-128"/>
                <a:cs typeface="Arial Unicode MS" panose="020B0604020202020204" pitchFamily="34" charset="-128"/>
              </a:rPr>
              <a:t>Hercules </a:t>
            </a:r>
            <a:r>
              <a:rPr lang="en-US" altLang="en-US" sz="4800">
                <a:latin typeface="Arial Unicode MS" panose="020B0604020202020204" pitchFamily="34" charset="-128"/>
                <a:ea typeface="Arial Unicode MS" panose="020B0604020202020204" pitchFamily="34" charset="-128"/>
                <a:cs typeface="Arial Unicode MS" panose="020B0604020202020204" pitchFamily="34" charset="-128"/>
              </a:rPr>
              <a:t>Graphics </a:t>
            </a:r>
            <a:r>
              <a:rPr lang="en-US" altLang="en-US" sz="4800" smtClean="0">
                <a:latin typeface="Arial Unicode MS" panose="020B0604020202020204" pitchFamily="34" charset="-128"/>
                <a:ea typeface="Arial Unicode MS" panose="020B0604020202020204" pitchFamily="34" charset="-128"/>
                <a:cs typeface="Arial Unicode MS" panose="020B0604020202020204" pitchFamily="34" charset="-128"/>
              </a:rPr>
              <a:t>Card (HGC)</a:t>
            </a:r>
            <a:endParaRPr lang="vi-VN" sz="4800">
              <a:latin typeface="Calibri" panose="020F0502020204030204" pitchFamily="34" charset="0"/>
            </a:endParaRPr>
          </a:p>
        </p:txBody>
      </p:sp>
      <p:sp>
        <p:nvSpPr>
          <p:cNvPr id="2" name="Rectangle 1"/>
          <p:cNvSpPr/>
          <p:nvPr/>
        </p:nvSpPr>
        <p:spPr>
          <a:xfrm>
            <a:off x="5853208" y="6258442"/>
            <a:ext cx="5296764" cy="369332"/>
          </a:xfrm>
          <a:prstGeom prst="rect">
            <a:avLst/>
          </a:prstGeom>
        </p:spPr>
        <p:txBody>
          <a:bodyPr wrap="square">
            <a:spAutoFit/>
          </a:bodyPr>
          <a:lstStyle/>
          <a:p>
            <a:r>
              <a:rPr lang="fr-FR"/>
              <a:t>ATI Technologies compatible Hercules card from 1986.</a:t>
            </a:r>
            <a:endParaRPr lang="en-US"/>
          </a:p>
        </p:txBody>
      </p:sp>
      <p:sp>
        <p:nvSpPr>
          <p:cNvPr id="3" name="Rectangle 2"/>
          <p:cNvSpPr/>
          <p:nvPr/>
        </p:nvSpPr>
        <p:spPr>
          <a:xfrm>
            <a:off x="166255" y="5935277"/>
            <a:ext cx="5686953" cy="646331"/>
          </a:xfrm>
          <a:prstGeom prst="rect">
            <a:avLst/>
          </a:prstGeom>
        </p:spPr>
        <p:txBody>
          <a:bodyPr wrap="square">
            <a:spAutoFit/>
          </a:bodyPr>
          <a:lstStyle/>
          <a:p>
            <a:r>
              <a:rPr lang="en-US"/>
              <a:t>Original Hercules Graphics Card (1984) with an additional </a:t>
            </a:r>
            <a:r>
              <a:rPr lang="en-US">
                <a:hlinkClick r:id="rId4" tooltip="LPT"/>
              </a:rPr>
              <a:t>LPT</a:t>
            </a:r>
            <a:r>
              <a:rPr lang="en-US"/>
              <a:t> (printer) connector.</a:t>
            </a:r>
            <a:endParaRPr lang="en-US"/>
          </a:p>
        </p:txBody>
      </p:sp>
      <p:pic>
        <p:nvPicPr>
          <p:cNvPr id="2050" name="Picture 2" descr="https://upload.wikimedia.org/wikipedia/commons/thumb/6/6a/KL_Hercules_HGC.png/1280px-KL_Hercules_HGC.pn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24" t="25359" r="4526" b="8846"/>
          <a:stretch/>
        </p:blipFill>
        <p:spPr bwMode="auto">
          <a:xfrm>
            <a:off x="213321" y="3659832"/>
            <a:ext cx="5991064" cy="22634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ATI Hercules Card 1986.xcf"/>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9775" t="11599" r="1253" b="3754"/>
          <a:stretch/>
        </p:blipFill>
        <p:spPr bwMode="auto">
          <a:xfrm>
            <a:off x="8149411" y="3550528"/>
            <a:ext cx="3345275" cy="3112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1006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642567" cy="2973122"/>
          </a:xfrm>
          <a:prstGeom prst="rect">
            <a:avLst/>
          </a:prstGeom>
          <a:noFill/>
        </p:spPr>
        <p:txBody>
          <a:bodyPr wrap="square" rtlCol="0">
            <a:spAutoFit/>
          </a:bodyPr>
          <a:lstStyle/>
          <a:p>
            <a:pPr>
              <a:lnSpc>
                <a:spcPct val="130000"/>
              </a:lnSpc>
            </a:pPr>
            <a:r>
              <a:rPr lang="vi-VN" sz="2400">
                <a:latin typeface="Calibri" panose="020F0502020204030204" pitchFamily="34" charset="0"/>
              </a:rPr>
              <a:t>CGA </a:t>
            </a:r>
            <a:r>
              <a:rPr lang="en-US" sz="2400" smtClean="0">
                <a:latin typeface="Calibri" panose="020F0502020204030204" pitchFamily="34" charset="0"/>
              </a:rPr>
              <a:t>cũng được gọi với tên </a:t>
            </a:r>
            <a:r>
              <a:rPr lang="en-US" sz="2400" smtClean="0"/>
              <a:t>khác là </a:t>
            </a:r>
            <a:r>
              <a:rPr lang="en-US" sz="2400"/>
              <a:t> </a:t>
            </a:r>
            <a:r>
              <a:rPr lang="en-US" sz="2400" i="1"/>
              <a:t>IBM Color/Graphics Monitor</a:t>
            </a:r>
            <a:r>
              <a:rPr lang="en-US" sz="2400" i="1"/>
              <a:t> </a:t>
            </a:r>
            <a:r>
              <a:rPr lang="en-US" sz="2400" smtClean="0"/>
              <a:t>được giới thiệu lần đầu tiên vào năm 1981. Đây được coi là card đồ họa màu đầu tiên trên thế giới.</a:t>
            </a:r>
          </a:p>
          <a:p>
            <a:pPr>
              <a:lnSpc>
                <a:spcPct val="130000"/>
              </a:lnSpc>
            </a:pPr>
            <a:r>
              <a:rPr lang="vi-VN" sz="2400">
                <a:latin typeface="Calibri" panose="020F0502020204030204" pitchFamily="34" charset="0"/>
              </a:rPr>
              <a:t>Thẻ đồ họa CGA tiêu chuẩn của IBM được trang bị bộ nhớ video 16 kilobyte và có thể được kết nối với màn </a:t>
            </a:r>
            <a:r>
              <a:rPr lang="vi-VN" sz="2400">
                <a:latin typeface="Calibri" panose="020F0502020204030204" pitchFamily="34" charset="0"/>
              </a:rPr>
              <a:t>hình </a:t>
            </a:r>
            <a:r>
              <a:rPr lang="vi-VN" sz="2400" smtClean="0">
                <a:latin typeface="Calibri" panose="020F0502020204030204" pitchFamily="34" charset="0"/>
              </a:rPr>
              <a:t>CRT</a:t>
            </a:r>
            <a:r>
              <a:rPr lang="en-US" sz="2400" smtClean="0">
                <a:latin typeface="Calibri" panose="020F0502020204030204" pitchFamily="34" charset="0"/>
              </a:rPr>
              <a:t> hoặc với Tivi chuẩn NTSC.</a:t>
            </a:r>
            <a:endParaRPr lang="vi-VN" sz="2400">
              <a:latin typeface="Calibri" panose="020F0502020204030204" pitchFamily="34" charset="0"/>
            </a:endParaRPr>
          </a:p>
          <a:p>
            <a:pPr>
              <a:lnSpc>
                <a:spcPct val="130000"/>
              </a:lnSpc>
            </a:pPr>
            <a:r>
              <a:rPr lang="vi-VN" sz="2400">
                <a:latin typeface="Calibri" panose="020F0502020204030204" pitchFamily="34" charset="0"/>
              </a:rPr>
              <a:t>Chế độ văn </a:t>
            </a:r>
            <a:r>
              <a:rPr lang="vi-VN" sz="2400">
                <a:latin typeface="Calibri" panose="020F0502020204030204" pitchFamily="34" charset="0"/>
              </a:rPr>
              <a:t>bản </a:t>
            </a:r>
            <a:r>
              <a:rPr lang="en-US" sz="2400" smtClean="0">
                <a:latin typeface="Calibri" panose="020F0502020204030204" pitchFamily="34" charset="0"/>
              </a:rPr>
              <a:t>có </a:t>
            </a:r>
            <a:r>
              <a:rPr lang="vi-VN" sz="2400" smtClean="0">
                <a:latin typeface="Calibri" panose="020F0502020204030204" pitchFamily="34" charset="0"/>
              </a:rPr>
              <a:t>chất </a:t>
            </a:r>
            <a:r>
              <a:rPr lang="vi-VN" sz="2400">
                <a:latin typeface="Calibri" panose="020F0502020204030204" pitchFamily="34" charset="0"/>
              </a:rPr>
              <a:t>lượng cao nhất là 80x25 ký tự với 16 màu.</a:t>
            </a:r>
          </a:p>
          <a:p>
            <a:pPr>
              <a:lnSpc>
                <a:spcPct val="130000"/>
              </a:lnSpc>
            </a:pPr>
            <a:r>
              <a:rPr lang="vi-VN" sz="2400">
                <a:latin typeface="Calibri" panose="020F0502020204030204" pitchFamily="34" charset="0"/>
              </a:rPr>
              <a:t>Chế độ đồ </a:t>
            </a:r>
            <a:r>
              <a:rPr lang="vi-VN" sz="2400">
                <a:latin typeface="Calibri" panose="020F0502020204030204" pitchFamily="34" charset="0"/>
              </a:rPr>
              <a:t>họa </a:t>
            </a:r>
            <a:r>
              <a:rPr lang="vi-VN" sz="2400" smtClean="0">
                <a:latin typeface="Calibri" panose="020F0502020204030204" pitchFamily="34" charset="0"/>
              </a:rPr>
              <a:t>đơn </a:t>
            </a:r>
            <a:r>
              <a:rPr lang="vi-VN" sz="2400">
                <a:latin typeface="Calibri" panose="020F0502020204030204" pitchFamily="34" charset="0"/>
              </a:rPr>
              <a:t>sắc </a:t>
            </a:r>
            <a:r>
              <a:rPr lang="en-US" sz="2400" smtClean="0">
                <a:latin typeface="Calibri" panose="020F0502020204030204" pitchFamily="34" charset="0"/>
              </a:rPr>
              <a:t>là</a:t>
            </a:r>
            <a:r>
              <a:rPr lang="vi-VN" sz="2400" smtClean="0">
                <a:latin typeface="Calibri" panose="020F0502020204030204" pitchFamily="34" charset="0"/>
              </a:rPr>
              <a:t> </a:t>
            </a:r>
            <a:r>
              <a:rPr lang="vi-VN" sz="2400">
                <a:latin typeface="Calibri" panose="020F0502020204030204" pitchFamily="34" charset="0"/>
              </a:rPr>
              <a:t>640x200 (kém hơn so </a:t>
            </a:r>
            <a:r>
              <a:rPr lang="vi-VN" sz="2400">
                <a:latin typeface="Calibri" panose="020F0502020204030204" pitchFamily="34" charset="0"/>
              </a:rPr>
              <a:t>với </a:t>
            </a:r>
            <a:r>
              <a:rPr lang="en-US" sz="2400" smtClean="0">
                <a:latin typeface="Calibri" panose="020F0502020204030204" pitchFamily="34" charset="0"/>
              </a:rPr>
              <a:t>card</a:t>
            </a:r>
            <a:r>
              <a:rPr lang="vi-VN" sz="2400" smtClean="0">
                <a:latin typeface="Calibri" panose="020F0502020204030204" pitchFamily="34" charset="0"/>
              </a:rPr>
              <a:t>Hercules</a:t>
            </a:r>
            <a:r>
              <a:rPr lang="vi-VN" sz="2400">
                <a:latin typeface="Calibri" panose="020F0502020204030204" pitchFamily="34" charset="0"/>
              </a:rPr>
              <a:t>) </a:t>
            </a:r>
            <a:r>
              <a:rPr lang="en-US" sz="2400" smtClean="0">
                <a:latin typeface="Calibri" panose="020F0502020204030204" pitchFamily="34" charset="0"/>
              </a:rPr>
              <a:t>và</a:t>
            </a:r>
            <a:r>
              <a:rPr lang="vi-VN" sz="2400" smtClean="0">
                <a:latin typeface="Calibri" panose="020F0502020204030204" pitchFamily="34" charset="0"/>
              </a:rPr>
              <a:t> </a:t>
            </a:r>
            <a:r>
              <a:rPr lang="vi-VN" sz="2400">
                <a:latin typeface="Calibri" panose="020F0502020204030204" pitchFamily="34" charset="0"/>
              </a:rPr>
              <a:t>16 </a:t>
            </a:r>
            <a:r>
              <a:rPr lang="vi-VN" sz="2400">
                <a:latin typeface="Calibri" panose="020F0502020204030204" pitchFamily="34" charset="0"/>
              </a:rPr>
              <a:t>màu </a:t>
            </a:r>
            <a:r>
              <a:rPr lang="en-US" sz="2400" smtClean="0">
                <a:latin typeface="Calibri" panose="020F0502020204030204" pitchFamily="34" charset="0"/>
              </a:rPr>
              <a:t>là </a:t>
            </a:r>
            <a:r>
              <a:rPr lang="vi-VN" sz="2400" smtClean="0">
                <a:latin typeface="Calibri" panose="020F0502020204030204" pitchFamily="34" charset="0"/>
              </a:rPr>
              <a:t>160x200</a:t>
            </a:r>
            <a:endParaRPr lang="en-US" sz="2400" smtClean="0">
              <a:latin typeface="Calibri" panose="020F0502020204030204" pitchFamily="34" charset="0"/>
            </a:endParaRPr>
          </a:p>
        </p:txBody>
      </p:sp>
      <p:sp>
        <p:nvSpPr>
          <p:cNvPr id="13" name="Rectangle 12"/>
          <p:cNvSpPr/>
          <p:nvPr/>
        </p:nvSpPr>
        <p:spPr>
          <a:xfrm>
            <a:off x="166255" y="191831"/>
            <a:ext cx="8316636" cy="1052596"/>
          </a:xfrm>
          <a:prstGeom prst="rect">
            <a:avLst/>
          </a:prstGeom>
          <a:noFill/>
        </p:spPr>
        <p:txBody>
          <a:bodyPr wrap="none" lIns="91440" tIns="45720" rIns="91440" bIns="45720">
            <a:spAutoFit/>
          </a:bodyPr>
          <a:lstStyle/>
          <a:p>
            <a:pPr>
              <a:lnSpc>
                <a:spcPct val="130000"/>
              </a:lnSpc>
            </a:pPr>
            <a:r>
              <a:rPr lang="vi-VN" sz="4800">
                <a:latin typeface="Calibri" panose="020F0502020204030204" pitchFamily="34" charset="0"/>
              </a:rPr>
              <a:t>Bộ </a:t>
            </a:r>
            <a:r>
              <a:rPr lang="en-US" sz="4800">
                <a:latin typeface="Calibri" panose="020F0502020204030204" pitchFamily="34" charset="0"/>
              </a:rPr>
              <a:t>chuyển đổi </a:t>
            </a:r>
            <a:r>
              <a:rPr lang="vi-VN" sz="4800">
                <a:latin typeface="Calibri" panose="020F0502020204030204" pitchFamily="34" charset="0"/>
              </a:rPr>
              <a:t>đồ họa màu</a:t>
            </a:r>
            <a:r>
              <a:rPr lang="en-US" altLang="en-US" sz="4800" smtClean="0"/>
              <a:t>(CGA</a:t>
            </a:r>
            <a:r>
              <a:rPr lang="en-US" altLang="en-US" sz="4800"/>
              <a:t>)</a:t>
            </a:r>
            <a:endParaRPr lang="vi-VN" sz="4800">
              <a:latin typeface="Calibri" panose="020F0502020204030204" pitchFamily="34" charset="0"/>
            </a:endParaRPr>
          </a:p>
        </p:txBody>
      </p:sp>
      <p:sp>
        <p:nvSpPr>
          <p:cNvPr id="2" name="Rectangle 1"/>
          <p:cNvSpPr/>
          <p:nvPr/>
        </p:nvSpPr>
        <p:spPr>
          <a:xfrm>
            <a:off x="2999994" y="6539074"/>
            <a:ext cx="3669615" cy="369332"/>
          </a:xfrm>
          <a:prstGeom prst="rect">
            <a:avLst/>
          </a:prstGeom>
        </p:spPr>
        <p:txBody>
          <a:bodyPr wrap="square">
            <a:spAutoFit/>
          </a:bodyPr>
          <a:lstStyle/>
          <a:p>
            <a:r>
              <a:rPr lang="en-US"/>
              <a:t>Original IBM Color Graphics Adapter</a:t>
            </a:r>
            <a:endParaRPr lang="en-US"/>
          </a:p>
        </p:txBody>
      </p:sp>
      <p:pic>
        <p:nvPicPr>
          <p:cNvPr id="3074" name="Picture 2" descr="https://upload.wikimedia.org/wikipedia/commons/thumb/5/55/IBM_Color_Graphics_Adapter.jpg/1280px-IBM_Color_Graphics_Adapter.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31" t="13023" b="5926"/>
          <a:stretch/>
        </p:blipFill>
        <p:spPr bwMode="auto">
          <a:xfrm>
            <a:off x="276813" y="4139964"/>
            <a:ext cx="8290801" cy="28188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3/32/Screen_color_test_EGA_16colors_CG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6240" y="4162475"/>
            <a:ext cx="165735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16240" y="6278071"/>
            <a:ext cx="1569725" cy="369332"/>
          </a:xfrm>
          <a:prstGeom prst="rect">
            <a:avLst/>
          </a:prstGeom>
        </p:spPr>
        <p:txBody>
          <a:bodyPr wrap="none">
            <a:spAutoFit/>
          </a:bodyPr>
          <a:lstStyle/>
          <a:p>
            <a:r>
              <a:rPr lang="en-US" smtClean="0">
                <a:solidFill>
                  <a:srgbClr val="222222"/>
                </a:solidFill>
                <a:latin typeface="Arial" panose="020B0604020202020204" pitchFamily="34" charset="0"/>
              </a:rPr>
              <a:t>CGA </a:t>
            </a:r>
            <a:r>
              <a:rPr lang="en-US">
                <a:solidFill>
                  <a:srgbClr val="222222"/>
                </a:solidFill>
                <a:latin typeface="Arial" panose="020B0604020202020204" pitchFamily="34" charset="0"/>
              </a:rPr>
              <a:t>16-color</a:t>
            </a:r>
            <a:endParaRPr lang="en-US"/>
          </a:p>
        </p:txBody>
      </p:sp>
    </p:spTree>
    <p:extLst>
      <p:ext uri="{BB962C8B-B14F-4D97-AF65-F5344CB8AC3E}">
        <p14:creationId xmlns:p14="http://schemas.microsoft.com/office/powerpoint/2010/main" val="25023817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642567" cy="2973122"/>
          </a:xfrm>
          <a:prstGeom prst="rect">
            <a:avLst/>
          </a:prstGeom>
          <a:noFill/>
        </p:spPr>
        <p:txBody>
          <a:bodyPr wrap="square" rtlCol="0">
            <a:spAutoFit/>
          </a:bodyPr>
          <a:lstStyle/>
          <a:p>
            <a:pPr>
              <a:lnSpc>
                <a:spcPct val="130000"/>
              </a:lnSpc>
            </a:pPr>
            <a:r>
              <a:rPr lang="vi-VN" sz="2400">
                <a:latin typeface="Calibri" panose="020F0502020204030204" pitchFamily="34" charset="0"/>
              </a:rPr>
              <a:t>Bộ điều hợp đồ họa nâng cao (EGA) là một tiêu chuẩn hiển thị máy tính IBM PC từ năm 1984 đã thay thế và vượt quá khả năng của tiêu </a:t>
            </a:r>
            <a:r>
              <a:rPr lang="vi-VN" sz="2400">
                <a:latin typeface="Calibri" panose="020F0502020204030204" pitchFamily="34" charset="0"/>
              </a:rPr>
              <a:t>chuẩn </a:t>
            </a:r>
            <a:r>
              <a:rPr lang="vi-VN" sz="2400" smtClean="0">
                <a:latin typeface="Calibri" panose="020F0502020204030204" pitchFamily="34" charset="0"/>
              </a:rPr>
              <a:t>CGA</a:t>
            </a:r>
            <a:r>
              <a:rPr lang="en-US" sz="2400" smtClean="0">
                <a:latin typeface="Calibri" panose="020F0502020204030204" pitchFamily="34" charset="0"/>
              </a:rPr>
              <a:t>. </a:t>
            </a:r>
          </a:p>
          <a:p>
            <a:pPr>
              <a:lnSpc>
                <a:spcPct val="130000"/>
              </a:lnSpc>
            </a:pPr>
            <a:r>
              <a:rPr lang="vi-VN" sz="2400" smtClean="0">
                <a:latin typeface="Calibri" panose="020F0502020204030204" pitchFamily="34" charset="0"/>
              </a:rPr>
              <a:t>EGA </a:t>
            </a:r>
            <a:r>
              <a:rPr lang="vi-VN" sz="2400">
                <a:latin typeface="Calibri" panose="020F0502020204030204" pitchFamily="34" charset="0"/>
              </a:rPr>
              <a:t>cho phép xuất đồ họa lên tới 16 màu ở độ phân giải màn hình 640x350 hoặc văn bản 80x25 với 16 màu, tất cả đều ở tốc độ làm mới 60 Hz.</a:t>
            </a:r>
          </a:p>
          <a:p>
            <a:pPr>
              <a:lnSpc>
                <a:spcPct val="130000"/>
              </a:lnSpc>
            </a:pPr>
            <a:r>
              <a:rPr lang="vi-VN" sz="2400">
                <a:latin typeface="Calibri" panose="020F0502020204030204" pitchFamily="34" charset="0"/>
              </a:rPr>
              <a:t>Được sử dụng cho </a:t>
            </a:r>
            <a:r>
              <a:rPr lang="vi-VN" sz="2400">
                <a:latin typeface="Calibri" panose="020F0502020204030204" pitchFamily="34" charset="0"/>
              </a:rPr>
              <a:t>Windows </a:t>
            </a:r>
            <a:r>
              <a:rPr lang="vi-VN" sz="2400" smtClean="0">
                <a:latin typeface="Calibri" panose="020F0502020204030204" pitchFamily="34" charset="0"/>
              </a:rPr>
              <a:t>3.x</a:t>
            </a:r>
            <a:endParaRPr lang="en-US" sz="2400" smtClean="0">
              <a:latin typeface="Calibri" panose="020F0502020204030204" pitchFamily="34" charset="0"/>
            </a:endParaRPr>
          </a:p>
          <a:p>
            <a:pPr>
              <a:lnSpc>
                <a:spcPct val="130000"/>
              </a:lnSpc>
            </a:pPr>
            <a:r>
              <a:rPr lang="en-US" sz="2400">
                <a:latin typeface="Calibri" panose="020F0502020204030204" pitchFamily="34" charset="0"/>
              </a:rPr>
              <a:t>Tiêu chuẩn này đã được </a:t>
            </a:r>
            <a:r>
              <a:rPr lang="vi-VN" sz="2400">
                <a:latin typeface="Calibri" panose="020F0502020204030204" pitchFamily="34" charset="0"/>
              </a:rPr>
              <a:t>thay thế bởi tiêu chuẩn VGA vào năm 1987.</a:t>
            </a:r>
            <a:endParaRPr lang="en-US" sz="2400" smtClean="0">
              <a:latin typeface="Calibri" panose="020F0502020204030204" pitchFamily="34" charset="0"/>
            </a:endParaRPr>
          </a:p>
        </p:txBody>
      </p:sp>
      <p:sp>
        <p:nvSpPr>
          <p:cNvPr id="13" name="Rectangle 12"/>
          <p:cNvSpPr/>
          <p:nvPr/>
        </p:nvSpPr>
        <p:spPr>
          <a:xfrm>
            <a:off x="166255" y="191831"/>
            <a:ext cx="10163552" cy="1052596"/>
          </a:xfrm>
          <a:prstGeom prst="rect">
            <a:avLst/>
          </a:prstGeom>
          <a:noFill/>
        </p:spPr>
        <p:txBody>
          <a:bodyPr wrap="none" lIns="91440" tIns="45720" rIns="91440" bIns="45720">
            <a:spAutoFit/>
          </a:bodyPr>
          <a:lstStyle/>
          <a:p>
            <a:pPr>
              <a:lnSpc>
                <a:spcPct val="130000"/>
              </a:lnSpc>
            </a:pPr>
            <a:r>
              <a:rPr lang="vi-VN" sz="4800">
                <a:latin typeface="Calibri" panose="020F0502020204030204" pitchFamily="34" charset="0"/>
              </a:rPr>
              <a:t>Bộ </a:t>
            </a:r>
            <a:r>
              <a:rPr lang="en-US" sz="4800">
                <a:latin typeface="Calibri" panose="020F0502020204030204" pitchFamily="34" charset="0"/>
              </a:rPr>
              <a:t>chuyển đổi </a:t>
            </a:r>
            <a:r>
              <a:rPr lang="vi-VN" sz="4800">
                <a:latin typeface="Calibri" panose="020F0502020204030204" pitchFamily="34" charset="0"/>
              </a:rPr>
              <a:t>đồ </a:t>
            </a:r>
            <a:r>
              <a:rPr lang="vi-VN" sz="4800">
                <a:latin typeface="Calibri" panose="020F0502020204030204" pitchFamily="34" charset="0"/>
              </a:rPr>
              <a:t>họa </a:t>
            </a:r>
            <a:r>
              <a:rPr lang="en-US" sz="4800" smtClean="0">
                <a:latin typeface="Calibri" panose="020F0502020204030204" pitchFamily="34" charset="0"/>
              </a:rPr>
              <a:t>tăng cường </a:t>
            </a:r>
            <a:r>
              <a:rPr lang="en-US" altLang="en-US" sz="4800" smtClean="0"/>
              <a:t>(EGA</a:t>
            </a:r>
            <a:r>
              <a:rPr lang="en-US" altLang="en-US" sz="4800"/>
              <a:t>)</a:t>
            </a:r>
            <a:endParaRPr lang="vi-VN" sz="4800">
              <a:latin typeface="Calibri" panose="020F0502020204030204" pitchFamily="34" charset="0"/>
            </a:endParaRPr>
          </a:p>
        </p:txBody>
      </p:sp>
      <p:sp>
        <p:nvSpPr>
          <p:cNvPr id="2" name="Rectangle 1"/>
          <p:cNvSpPr/>
          <p:nvPr/>
        </p:nvSpPr>
        <p:spPr>
          <a:xfrm>
            <a:off x="601939" y="6259021"/>
            <a:ext cx="2911970" cy="369332"/>
          </a:xfrm>
          <a:prstGeom prst="rect">
            <a:avLst/>
          </a:prstGeom>
        </p:spPr>
        <p:txBody>
          <a:bodyPr wrap="square">
            <a:spAutoFit/>
          </a:bodyPr>
          <a:lstStyle/>
          <a:p>
            <a:r>
              <a:rPr lang="en-US"/>
              <a:t>BM EGA card – 64 KB version</a:t>
            </a:r>
            <a:endParaRPr lang="en-US"/>
          </a:p>
        </p:txBody>
      </p:sp>
      <p:pic>
        <p:nvPicPr>
          <p:cNvPr id="4098" name="Picture 2" descr="https://upload.wikimedia.org/wikipedia/commons/thumb/6/6b/IBM_EGA_card.jpg/1280px-IBM_EGA_card.jpg"/>
          <p:cNvPicPr>
            <a:picLocks noChangeAspect="1" noChangeArrowheads="1"/>
          </p:cNvPicPr>
          <p:nvPr/>
        </p:nvPicPr>
        <p:blipFill>
          <a:blip r:embed="rId4" cstate="print">
            <a:clrChange>
              <a:clrFrom>
                <a:srgbClr val="DFE4E8"/>
              </a:clrFrom>
              <a:clrTo>
                <a:srgbClr val="DFE4E8">
                  <a:alpha val="0"/>
                </a:srgbClr>
              </a:clrTo>
            </a:clrChange>
            <a:extLst>
              <a:ext uri="{28A0092B-C50C-407E-A947-70E740481C1C}">
                <a14:useLocalDpi xmlns:a14="http://schemas.microsoft.com/office/drawing/2010/main" val="0"/>
              </a:ext>
            </a:extLst>
          </a:blip>
          <a:srcRect/>
          <a:stretch>
            <a:fillRect/>
          </a:stretch>
        </p:blipFill>
        <p:spPr bwMode="auto">
          <a:xfrm>
            <a:off x="373201" y="4200575"/>
            <a:ext cx="508883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c/c1/Tvm-md-3-prevga-monitor-front-and-rear.jpg/1280px-Tvm-md-3-prevga-monitor-front-and-rear.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3095" y="4200575"/>
            <a:ext cx="4969986" cy="1828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462035" y="6089986"/>
            <a:ext cx="4805233" cy="369332"/>
          </a:xfrm>
          <a:prstGeom prst="rect">
            <a:avLst/>
          </a:prstGeom>
        </p:spPr>
        <p:txBody>
          <a:bodyPr wrap="square">
            <a:spAutoFit/>
          </a:bodyPr>
          <a:lstStyle/>
          <a:p>
            <a:r>
              <a:rPr lang="en-US"/>
              <a:t>TVM MD-3 CRT monitor (EGA / pre-VGA era)</a:t>
            </a:r>
            <a:endParaRPr lang="en-US"/>
          </a:p>
        </p:txBody>
      </p:sp>
      <p:pic>
        <p:nvPicPr>
          <p:cNvPr id="4102" name="Picture 6" descr="https://upload.wikimedia.org/wikipedia/commons/7/7b/Screen_color_test_EGA_16color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3061" y="2668162"/>
            <a:ext cx="165735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0554141" y="4745643"/>
            <a:ext cx="1570929" cy="369332"/>
          </a:xfrm>
          <a:prstGeom prst="rect">
            <a:avLst/>
          </a:prstGeom>
        </p:spPr>
        <p:txBody>
          <a:bodyPr wrap="square">
            <a:spAutoFit/>
          </a:bodyPr>
          <a:lstStyle/>
          <a:p>
            <a:r>
              <a:rPr lang="en-US" smtClean="0"/>
              <a:t>EGA </a:t>
            </a:r>
            <a:r>
              <a:rPr lang="en-US"/>
              <a:t>16 colors</a:t>
            </a:r>
            <a:endParaRPr lang="en-US"/>
          </a:p>
        </p:txBody>
      </p:sp>
    </p:spTree>
    <p:extLst>
      <p:ext uri="{BB962C8B-B14F-4D97-AF65-F5344CB8AC3E}">
        <p14:creationId xmlns:p14="http://schemas.microsoft.com/office/powerpoint/2010/main" val="15235436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642567" cy="2973122"/>
          </a:xfrm>
          <a:prstGeom prst="rect">
            <a:avLst/>
          </a:prstGeom>
          <a:noFill/>
        </p:spPr>
        <p:txBody>
          <a:bodyPr wrap="square" rtlCol="0">
            <a:spAutoFit/>
          </a:bodyPr>
          <a:lstStyle/>
          <a:p>
            <a:pPr>
              <a:lnSpc>
                <a:spcPct val="130000"/>
              </a:lnSpc>
            </a:pPr>
            <a:r>
              <a:rPr lang="vi-VN" sz="2400">
                <a:latin typeface="Calibri" panose="020F0502020204030204" pitchFamily="34" charset="0"/>
              </a:rPr>
              <a:t>VGA</a:t>
            </a:r>
            <a:r>
              <a:rPr lang="vi-VN" sz="2400">
                <a:latin typeface="Calibri" panose="020F0502020204030204" pitchFamily="34" charset="0"/>
              </a:rPr>
              <a:t> </a:t>
            </a:r>
            <a:r>
              <a:rPr lang="vi-VN" sz="2400" smtClean="0">
                <a:latin typeface="Calibri" panose="020F0502020204030204" pitchFamily="34" charset="0"/>
              </a:rPr>
              <a:t>được </a:t>
            </a:r>
            <a:r>
              <a:rPr lang="en-US" sz="2400" smtClean="0">
                <a:latin typeface="Calibri" panose="020F0502020204030204" pitchFamily="34" charset="0"/>
              </a:rPr>
              <a:t>IBM </a:t>
            </a:r>
            <a:r>
              <a:rPr lang="vi-VN" sz="2400" smtClean="0">
                <a:latin typeface="Calibri" panose="020F0502020204030204" pitchFamily="34" charset="0"/>
              </a:rPr>
              <a:t>giới thiệu</a:t>
            </a:r>
            <a:r>
              <a:rPr lang="en-US" sz="2400" smtClean="0">
                <a:latin typeface="Calibri" panose="020F0502020204030204" pitchFamily="34" charset="0"/>
              </a:rPr>
              <a:t> vào</a:t>
            </a:r>
            <a:r>
              <a:rPr lang="vi-VN" sz="2400" smtClean="0">
                <a:latin typeface="Calibri" panose="020F0502020204030204" pitchFamily="34" charset="0"/>
              </a:rPr>
              <a:t> năm</a:t>
            </a:r>
            <a:r>
              <a:rPr lang="en-US" sz="2400" smtClean="0">
                <a:latin typeface="Calibri" panose="020F0502020204030204" pitchFamily="34" charset="0"/>
              </a:rPr>
              <a:t> </a:t>
            </a:r>
            <a:r>
              <a:rPr lang="vi-VN" sz="2400" smtClean="0">
                <a:latin typeface="Calibri" panose="020F0502020204030204" pitchFamily="34" charset="0"/>
              </a:rPr>
              <a:t>cùng </a:t>
            </a:r>
            <a:r>
              <a:rPr lang="en-US" sz="2400" smtClean="0">
                <a:latin typeface="Calibri" panose="020F0502020204030204" pitchFamily="34" charset="0"/>
              </a:rPr>
              <a:t>thời điểm</a:t>
            </a:r>
            <a:r>
              <a:rPr lang="vi-VN" sz="2400" smtClean="0">
                <a:latin typeface="Calibri" panose="020F0502020204030204" pitchFamily="34" charset="0"/>
              </a:rPr>
              <a:t> </a:t>
            </a:r>
            <a:r>
              <a:rPr lang="vi-VN" sz="2400">
                <a:latin typeface="Calibri" panose="020F0502020204030204" pitchFamily="34" charset="0"/>
              </a:rPr>
              <a:t>máy </a:t>
            </a:r>
            <a:r>
              <a:rPr lang="vi-VN" sz="2400">
                <a:latin typeface="Calibri" panose="020F0502020204030204" pitchFamily="34" charset="0"/>
              </a:rPr>
              <a:t>tính </a:t>
            </a:r>
            <a:r>
              <a:rPr lang="vi-VN" sz="2400" smtClean="0">
                <a:latin typeface="Calibri" panose="020F0502020204030204" pitchFamily="34" charset="0"/>
              </a:rPr>
              <a:t>PS/2</a:t>
            </a:r>
            <a:endParaRPr lang="en-US" sz="2400">
              <a:latin typeface="Calibri" panose="020F0502020204030204" pitchFamily="34" charset="0"/>
            </a:endParaRPr>
          </a:p>
          <a:p>
            <a:pPr>
              <a:lnSpc>
                <a:spcPct val="130000"/>
              </a:lnSpc>
            </a:pPr>
            <a:r>
              <a:rPr lang="vi-VN" sz="2400" smtClean="0">
                <a:latin typeface="Calibri" panose="020F0502020204030204" pitchFamily="34" charset="0"/>
              </a:rPr>
              <a:t>VGA hỗ </a:t>
            </a:r>
            <a:r>
              <a:rPr lang="vi-VN" sz="2400">
                <a:latin typeface="Calibri" panose="020F0502020204030204" pitchFamily="34" charset="0"/>
              </a:rPr>
              <a:t>trợ 16 màu ở độ phân giải 640x480 hoặc 256 màu ở độ phân </a:t>
            </a:r>
            <a:r>
              <a:rPr lang="vi-VN" sz="2400">
                <a:latin typeface="Calibri" panose="020F0502020204030204" pitchFamily="34" charset="0"/>
              </a:rPr>
              <a:t>giải </a:t>
            </a:r>
            <a:r>
              <a:rPr lang="vi-VN" sz="2400" smtClean="0">
                <a:latin typeface="Calibri" panose="020F0502020204030204" pitchFamily="34" charset="0"/>
              </a:rPr>
              <a:t>320x200</a:t>
            </a:r>
            <a:r>
              <a:rPr lang="en-US" sz="2400" smtClean="0">
                <a:latin typeface="Calibri" panose="020F0502020204030204" pitchFamily="34" charset="0"/>
              </a:rPr>
              <a:t> và tương thích hoàn toàn với các chuẩn ra đời trước đó như CGA, EGA.</a:t>
            </a:r>
          </a:p>
          <a:p>
            <a:pPr>
              <a:lnSpc>
                <a:spcPct val="130000"/>
              </a:lnSpc>
            </a:pPr>
            <a:r>
              <a:rPr lang="en-US" sz="2400" smtClean="0">
                <a:latin typeface="Calibri" panose="020F0502020204030204" pitchFamily="34" charset="0"/>
              </a:rPr>
              <a:t>VGA</a:t>
            </a:r>
            <a:r>
              <a:rPr lang="vi-VN" sz="2400" smtClean="0">
                <a:latin typeface="Calibri" panose="020F0502020204030204" pitchFamily="34" charset="0"/>
              </a:rPr>
              <a:t> </a:t>
            </a:r>
            <a:r>
              <a:rPr lang="vi-VN" sz="2400">
                <a:latin typeface="Calibri" panose="020F0502020204030204" pitchFamily="34" charset="0"/>
              </a:rPr>
              <a:t>sử dụng tín hiệu đầu ra hoàn toàn khác với tín hiệu được sử dụng bởi các tiêu chuẩn cũ</a:t>
            </a:r>
            <a:r>
              <a:rPr lang="vi-VN" sz="2400">
                <a:latin typeface="Calibri" panose="020F0502020204030204" pitchFamily="34" charset="0"/>
              </a:rPr>
              <a:t>. </a:t>
            </a:r>
            <a:r>
              <a:rPr lang="en-US" sz="2400" smtClean="0">
                <a:latin typeface="Calibri" panose="020F0502020204030204" pitchFamily="34" charset="0"/>
              </a:rPr>
              <a:t>Trong khi các card thế hệ trước </a:t>
            </a:r>
            <a:r>
              <a:rPr lang="vi-VN" sz="2400" smtClean="0">
                <a:latin typeface="Calibri" panose="020F0502020204030204" pitchFamily="34" charset="0"/>
              </a:rPr>
              <a:t>gửi </a:t>
            </a:r>
            <a:r>
              <a:rPr lang="vi-VN" sz="2400">
                <a:latin typeface="Calibri" panose="020F0502020204030204" pitchFamily="34" charset="0"/>
              </a:rPr>
              <a:t>tín </a:t>
            </a:r>
            <a:r>
              <a:rPr lang="vi-VN" sz="2400">
                <a:latin typeface="Calibri" panose="020F0502020204030204" pitchFamily="34" charset="0"/>
              </a:rPr>
              <a:t>hiệu </a:t>
            </a:r>
            <a:r>
              <a:rPr lang="vi-VN" sz="2400" smtClean="0">
                <a:latin typeface="Calibri" panose="020F0502020204030204" pitchFamily="34" charset="0"/>
              </a:rPr>
              <a:t>số</a:t>
            </a:r>
            <a:r>
              <a:rPr lang="en-US" sz="2400" smtClean="0">
                <a:latin typeface="Calibri" panose="020F0502020204030204" pitchFamily="34" charset="0"/>
              </a:rPr>
              <a:t> (digital)</a:t>
            </a:r>
            <a:r>
              <a:rPr lang="vi-VN" sz="2400" smtClean="0">
                <a:latin typeface="Calibri" panose="020F0502020204030204" pitchFamily="34" charset="0"/>
              </a:rPr>
              <a:t> </a:t>
            </a:r>
            <a:r>
              <a:rPr lang="vi-VN" sz="2400">
                <a:latin typeface="Calibri" panose="020F0502020204030204" pitchFamily="34" charset="0"/>
              </a:rPr>
              <a:t>đến </a:t>
            </a:r>
            <a:r>
              <a:rPr lang="vi-VN" sz="2400">
                <a:latin typeface="Calibri" panose="020F0502020204030204" pitchFamily="34" charset="0"/>
              </a:rPr>
              <a:t>màn </a:t>
            </a:r>
            <a:r>
              <a:rPr lang="vi-VN" sz="2400" smtClean="0">
                <a:latin typeface="Calibri" panose="020F0502020204030204" pitchFamily="34" charset="0"/>
              </a:rPr>
              <a:t>hình</a:t>
            </a:r>
            <a:r>
              <a:rPr lang="en-US" sz="2400" smtClean="0">
                <a:latin typeface="Calibri" panose="020F0502020204030204" pitchFamily="34" charset="0"/>
              </a:rPr>
              <a:t> hiển thị</a:t>
            </a:r>
            <a:r>
              <a:rPr lang="vi-VN" sz="2400" smtClean="0">
                <a:latin typeface="Calibri" panose="020F0502020204030204" pitchFamily="34" charset="0"/>
              </a:rPr>
              <a:t>, </a:t>
            </a:r>
            <a:r>
              <a:rPr lang="vi-VN" sz="2400">
                <a:latin typeface="Calibri" panose="020F0502020204030204" pitchFamily="34" charset="0"/>
              </a:rPr>
              <a:t>trong khi VGA (</a:t>
            </a:r>
            <a:r>
              <a:rPr lang="vi-VN" sz="2400">
                <a:latin typeface="Calibri" panose="020F0502020204030204" pitchFamily="34" charset="0"/>
              </a:rPr>
              <a:t>và </a:t>
            </a:r>
            <a:r>
              <a:rPr lang="en-US" sz="2400" smtClean="0">
                <a:latin typeface="Calibri" panose="020F0502020204030204" pitchFamily="34" charset="0"/>
              </a:rPr>
              <a:t>các thế hệ </a:t>
            </a:r>
            <a:r>
              <a:rPr lang="vi-VN" sz="2400" smtClean="0">
                <a:latin typeface="Calibri" panose="020F0502020204030204" pitchFamily="34" charset="0"/>
              </a:rPr>
              <a:t>sau </a:t>
            </a:r>
            <a:r>
              <a:rPr lang="en-US" sz="2400" smtClean="0">
                <a:latin typeface="Calibri" panose="020F0502020204030204" pitchFamily="34" charset="0"/>
              </a:rPr>
              <a:t>n</a:t>
            </a:r>
            <a:r>
              <a:rPr lang="vi-VN" sz="2400" smtClean="0">
                <a:latin typeface="Calibri" panose="020F0502020204030204" pitchFamily="34" charset="0"/>
              </a:rPr>
              <a:t>ó</a:t>
            </a:r>
            <a:r>
              <a:rPr lang="vi-VN" sz="2400">
                <a:latin typeface="Calibri" panose="020F0502020204030204" pitchFamily="34" charset="0"/>
              </a:rPr>
              <a:t>) gửi tín hiệu </a:t>
            </a:r>
            <a:r>
              <a:rPr lang="vi-VN" sz="2400">
                <a:latin typeface="Calibri" panose="020F0502020204030204" pitchFamily="34" charset="0"/>
              </a:rPr>
              <a:t>tương </a:t>
            </a:r>
            <a:r>
              <a:rPr lang="vi-VN" sz="2400" smtClean="0">
                <a:latin typeface="Calibri" panose="020F0502020204030204" pitchFamily="34" charset="0"/>
              </a:rPr>
              <a:t>tự</a:t>
            </a:r>
            <a:r>
              <a:rPr lang="en-US" sz="2400" smtClean="0">
                <a:latin typeface="Calibri" panose="020F0502020204030204" pitchFamily="34" charset="0"/>
              </a:rPr>
              <a:t> (anolog) đến màn hình hiển thị</a:t>
            </a:r>
            <a:r>
              <a:rPr lang="vi-VN" sz="2400" smtClean="0">
                <a:latin typeface="Calibri" panose="020F0502020204030204" pitchFamily="34" charset="0"/>
              </a:rPr>
              <a:t>.</a:t>
            </a:r>
            <a:endParaRPr lang="en-US" sz="2400" smtClean="0">
              <a:latin typeface="Calibri" panose="020F0502020204030204" pitchFamily="34" charset="0"/>
            </a:endParaRPr>
          </a:p>
        </p:txBody>
      </p:sp>
      <p:sp>
        <p:nvSpPr>
          <p:cNvPr id="13" name="Rectangle 12"/>
          <p:cNvSpPr/>
          <p:nvPr/>
        </p:nvSpPr>
        <p:spPr>
          <a:xfrm>
            <a:off x="166255" y="191831"/>
            <a:ext cx="8598251" cy="1052596"/>
          </a:xfrm>
          <a:prstGeom prst="rect">
            <a:avLst/>
          </a:prstGeom>
          <a:noFill/>
        </p:spPr>
        <p:txBody>
          <a:bodyPr wrap="none" lIns="91440" tIns="45720" rIns="91440" bIns="45720">
            <a:spAutoFit/>
          </a:bodyPr>
          <a:lstStyle/>
          <a:p>
            <a:pPr>
              <a:lnSpc>
                <a:spcPct val="130000"/>
              </a:lnSpc>
            </a:pPr>
            <a:r>
              <a:rPr lang="vi-VN" sz="4800">
                <a:latin typeface="Calibri" panose="020F0502020204030204" pitchFamily="34" charset="0"/>
              </a:rPr>
              <a:t>Bộ </a:t>
            </a:r>
            <a:r>
              <a:rPr lang="en-US" sz="4800">
                <a:latin typeface="Calibri" panose="020F0502020204030204" pitchFamily="34" charset="0"/>
              </a:rPr>
              <a:t>chuyển đổi </a:t>
            </a:r>
            <a:r>
              <a:rPr lang="vi-VN" sz="4800">
                <a:latin typeface="Calibri" panose="020F0502020204030204" pitchFamily="34" charset="0"/>
              </a:rPr>
              <a:t>đồ họa video</a:t>
            </a:r>
            <a:r>
              <a:rPr lang="en-US" altLang="en-US" sz="4800" smtClean="0"/>
              <a:t>(VGA</a:t>
            </a:r>
            <a:r>
              <a:rPr lang="en-US" altLang="en-US" sz="4800"/>
              <a:t>)</a:t>
            </a:r>
            <a:endParaRPr lang="vi-VN" sz="4800">
              <a:latin typeface="Calibri" panose="020F0502020204030204" pitchFamily="34" charset="0"/>
            </a:endParaRPr>
          </a:p>
        </p:txBody>
      </p:sp>
    </p:spTree>
    <p:extLst>
      <p:ext uri="{BB962C8B-B14F-4D97-AF65-F5344CB8AC3E}">
        <p14:creationId xmlns:p14="http://schemas.microsoft.com/office/powerpoint/2010/main" val="5555309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642567" cy="1493935"/>
          </a:xfrm>
          <a:prstGeom prst="rect">
            <a:avLst/>
          </a:prstGeom>
          <a:noFill/>
        </p:spPr>
        <p:txBody>
          <a:bodyPr wrap="square" rtlCol="0">
            <a:spAutoFit/>
          </a:bodyPr>
          <a:lstStyle/>
          <a:p>
            <a:pPr>
              <a:lnSpc>
                <a:spcPct val="130000"/>
              </a:lnSpc>
            </a:pPr>
            <a:r>
              <a:rPr lang="vi-VN" sz="2400">
                <a:latin typeface="Calibri" panose="020F0502020204030204" pitchFamily="34" charset="0"/>
              </a:rPr>
              <a:t>SVGA (Super VGA), độ phân giải 800X600.</a:t>
            </a:r>
          </a:p>
          <a:p>
            <a:pPr>
              <a:lnSpc>
                <a:spcPct val="130000"/>
              </a:lnSpc>
            </a:pPr>
            <a:r>
              <a:rPr lang="vi-VN" sz="2400">
                <a:latin typeface="Calibri" panose="020F0502020204030204" pitchFamily="34" charset="0"/>
              </a:rPr>
              <a:t>SXGA (Super XGA), độ phân giải 1280X1024</a:t>
            </a:r>
          </a:p>
          <a:p>
            <a:pPr>
              <a:lnSpc>
                <a:spcPct val="130000"/>
              </a:lnSpc>
            </a:pPr>
            <a:r>
              <a:rPr lang="vi-VN" sz="2400">
                <a:latin typeface="Calibri" panose="020F0502020204030204" pitchFamily="34" charset="0"/>
              </a:rPr>
              <a:t>UGA (Ultra XGA), độ phân giải 1600X1200</a:t>
            </a:r>
            <a:endParaRPr lang="en-US" sz="2400" smtClean="0">
              <a:latin typeface="Calibri" panose="020F0502020204030204" pitchFamily="34" charset="0"/>
            </a:endParaRPr>
          </a:p>
        </p:txBody>
      </p:sp>
      <p:sp>
        <p:nvSpPr>
          <p:cNvPr id="13" name="Rectangle 12"/>
          <p:cNvSpPr/>
          <p:nvPr/>
        </p:nvSpPr>
        <p:spPr>
          <a:xfrm>
            <a:off x="166255" y="191831"/>
            <a:ext cx="11023402" cy="827919"/>
          </a:xfrm>
          <a:prstGeom prst="rect">
            <a:avLst/>
          </a:prstGeom>
          <a:noFill/>
        </p:spPr>
        <p:txBody>
          <a:bodyPr wrap="none" lIns="91440" tIns="45720" rIns="91440" bIns="45720">
            <a:spAutoFit/>
          </a:bodyPr>
          <a:lstStyle/>
          <a:p>
            <a:pPr>
              <a:lnSpc>
                <a:spcPct val="130000"/>
              </a:lnSpc>
            </a:pPr>
            <a:r>
              <a:rPr lang="vi-VN" sz="4000">
                <a:latin typeface="Calibri" panose="020F0502020204030204" pitchFamily="34" charset="0"/>
              </a:rPr>
              <a:t>Super VGA (SVGA) và các tiêu chuẩn khác ngoài VGA</a:t>
            </a:r>
            <a:endParaRPr lang="en-US" sz="4000">
              <a:latin typeface="Calibri" panose="020F0502020204030204" pitchFamily="34" charset="0"/>
            </a:endParaRPr>
          </a:p>
        </p:txBody>
      </p:sp>
      <p:pic>
        <p:nvPicPr>
          <p:cNvPr id="5122" name="Picture 2" descr="https://upload.wikimedia.org/wikipedia/commons/thumb/e/e5/Vector_Video_Standards2.svg/800px-Vector_Video_Standards2.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3734" y="1263187"/>
            <a:ext cx="5975088" cy="47800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61299" y="6265963"/>
            <a:ext cx="5750357" cy="369332"/>
          </a:xfrm>
          <a:prstGeom prst="rect">
            <a:avLst/>
          </a:prstGeom>
        </p:spPr>
        <p:txBody>
          <a:bodyPr wrap="none">
            <a:spAutoFit/>
          </a:bodyPr>
          <a:lstStyle/>
          <a:p>
            <a:r>
              <a:rPr lang="en-US">
                <a:solidFill>
                  <a:srgbClr val="222222"/>
                </a:solidFill>
                <a:latin typeface="Arial" panose="020B0604020202020204" pitchFamily="34" charset="0"/>
              </a:rPr>
              <a:t>SVGA (4:3) compared with the other display standards</a:t>
            </a:r>
            <a:endParaRPr lang="en-US"/>
          </a:p>
        </p:txBody>
      </p:sp>
    </p:spTree>
    <p:extLst>
      <p:ext uri="{BB962C8B-B14F-4D97-AF65-F5344CB8AC3E}">
        <p14:creationId xmlns:p14="http://schemas.microsoft.com/office/powerpoint/2010/main" val="223608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304524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1"/>
            <a:ext cx="12192000" cy="3045243"/>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9" name="TextBox 58"/>
          <p:cNvSpPr txBox="1"/>
          <p:nvPr/>
        </p:nvSpPr>
        <p:spPr>
          <a:xfrm>
            <a:off x="105103" y="125836"/>
            <a:ext cx="11259682" cy="830997"/>
          </a:xfrm>
          <a:prstGeom prst="rect">
            <a:avLst/>
          </a:prstGeom>
          <a:noFill/>
        </p:spPr>
        <p:txBody>
          <a:bodyPr wrap="square" rtlCol="0">
            <a:spAutoFit/>
          </a:bodyPr>
          <a:lstStyle/>
          <a:p>
            <a:r>
              <a:rPr lang="en-US" altLang="en-US" sz="4800" b="1" smtClean="0">
                <a:ln w="12700">
                  <a:solidFill>
                    <a:schemeClr val="accent5"/>
                  </a:solidFill>
                  <a:prstDash val="solid"/>
                </a:ln>
                <a:pattFill prst="ltDnDiag">
                  <a:fgClr>
                    <a:schemeClr val="accent5">
                      <a:lumMod val="60000"/>
                      <a:lumOff val="40000"/>
                    </a:schemeClr>
                  </a:fgClr>
                  <a:bgClr>
                    <a:schemeClr val="bg1"/>
                  </a:bgClr>
                </a:pattFill>
              </a:rPr>
              <a:t>Card Video</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2" name="Rectangle 81">
            <a:extLst>
              <a:ext uri="{FF2B5EF4-FFF2-40B4-BE49-F238E27FC236}">
                <a16:creationId xmlns:a16="http://schemas.microsoft.com/office/drawing/2014/main" xmlns="" id="{C42456D6-5D8F-4CBD-988E-AD98377FC26B}"/>
              </a:ext>
            </a:extLst>
          </p:cNvPr>
          <p:cNvSpPr/>
          <p:nvPr/>
        </p:nvSpPr>
        <p:spPr>
          <a:xfrm>
            <a:off x="140557" y="1032385"/>
            <a:ext cx="11910886" cy="2012859"/>
          </a:xfrm>
          <a:prstGeom prst="rect">
            <a:avLst/>
          </a:prstGeom>
        </p:spPr>
        <p:txBody>
          <a:bodyPr wrap="square">
            <a:spAutoFit/>
          </a:bodyPr>
          <a:lstStyle/>
          <a:p>
            <a:pPr lvl="1" indent="-457200">
              <a:lnSpc>
                <a:spcPct val="130000"/>
              </a:lnSpc>
              <a:buFont typeface="Wingdings" panose="05000000000000000000" pitchFamily="2" charset="2"/>
              <a:buChar char="q"/>
            </a:pPr>
            <a:r>
              <a:rPr lang="en-US" altLang="en-US" sz="2400" smtClean="0">
                <a:latin typeface="Calibri "/>
              </a:rPr>
              <a:t>V</a:t>
            </a:r>
            <a:r>
              <a:rPr lang="vi-VN" altLang="en-US" sz="2400" smtClean="0">
                <a:latin typeface="Calibri "/>
              </a:rPr>
              <a:t>ideo </a:t>
            </a:r>
            <a:r>
              <a:rPr lang="en-US" altLang="en-US" sz="2400" smtClean="0">
                <a:latin typeface="Calibri "/>
              </a:rPr>
              <a:t>card </a:t>
            </a:r>
            <a:r>
              <a:rPr lang="vi-VN" altLang="en-US" sz="2400" smtClean="0">
                <a:latin typeface="Calibri "/>
              </a:rPr>
              <a:t>phải </a:t>
            </a:r>
            <a:r>
              <a:rPr lang="vi-VN" altLang="en-US" sz="2400">
                <a:latin typeface="Calibri "/>
              </a:rPr>
              <a:t>có đủ bộ nhớ </a:t>
            </a:r>
            <a:r>
              <a:rPr lang="vi-VN" altLang="en-US" sz="2400">
                <a:latin typeface="Calibri "/>
              </a:rPr>
              <a:t>để </a:t>
            </a:r>
            <a:r>
              <a:rPr lang="vi-VN" altLang="en-US" sz="2400" smtClean="0">
                <a:latin typeface="Calibri "/>
              </a:rPr>
              <a:t>tạo</a:t>
            </a:r>
            <a:r>
              <a:rPr lang="en-US" altLang="en-US" sz="2400" smtClean="0">
                <a:latin typeface="Calibri "/>
              </a:rPr>
              <a:t> nên</a:t>
            </a:r>
            <a:r>
              <a:rPr lang="vi-VN" altLang="en-US" sz="2400" smtClean="0">
                <a:latin typeface="Calibri "/>
              </a:rPr>
              <a:t> </a:t>
            </a:r>
            <a:r>
              <a:rPr lang="vi-VN" altLang="en-US" sz="2400">
                <a:latin typeface="Calibri "/>
              </a:rPr>
              <a:t>độ phân giải và số lượng </a:t>
            </a:r>
            <a:r>
              <a:rPr lang="vi-VN" altLang="en-US" sz="2400">
                <a:latin typeface="Calibri "/>
              </a:rPr>
              <a:t>màu </a:t>
            </a:r>
            <a:r>
              <a:rPr lang="vi-VN" altLang="en-US" sz="2400" smtClean="0">
                <a:latin typeface="Calibri "/>
              </a:rPr>
              <a:t>hiển </a:t>
            </a:r>
            <a:r>
              <a:rPr lang="vi-VN" altLang="en-US" sz="2400">
                <a:latin typeface="Calibri "/>
              </a:rPr>
              <a:t>thị</a:t>
            </a:r>
          </a:p>
          <a:p>
            <a:pPr lvl="1" indent="-457200">
              <a:lnSpc>
                <a:spcPct val="130000"/>
              </a:lnSpc>
              <a:buFont typeface="Wingdings" panose="05000000000000000000" pitchFamily="2" charset="2"/>
              <a:buChar char="q"/>
            </a:pPr>
            <a:r>
              <a:rPr lang="vi-VN" altLang="en-US" sz="2400">
                <a:latin typeface="Calibri "/>
              </a:rPr>
              <a:t>Bộ nhớ </a:t>
            </a:r>
            <a:r>
              <a:rPr lang="vi-VN" altLang="en-US" sz="2400">
                <a:latin typeface="Calibri "/>
              </a:rPr>
              <a:t>trong </a:t>
            </a:r>
            <a:r>
              <a:rPr lang="vi-VN" altLang="en-US" sz="2400" smtClean="0">
                <a:latin typeface="Calibri "/>
              </a:rPr>
              <a:t>video </a:t>
            </a:r>
            <a:r>
              <a:rPr lang="en-US" altLang="en-US" sz="2400" smtClean="0">
                <a:latin typeface="Calibri "/>
              </a:rPr>
              <a:t>card </a:t>
            </a:r>
            <a:r>
              <a:rPr lang="vi-VN" altLang="en-US" sz="2400" smtClean="0">
                <a:latin typeface="Calibri "/>
              </a:rPr>
              <a:t>lưu </a:t>
            </a:r>
            <a:r>
              <a:rPr lang="vi-VN" altLang="en-US" sz="2400">
                <a:latin typeface="Calibri "/>
              </a:rPr>
              <a:t>trữ thông tin về từng pixel</a:t>
            </a:r>
          </a:p>
          <a:p>
            <a:pPr lvl="1" indent="-457200">
              <a:lnSpc>
                <a:spcPct val="130000"/>
              </a:lnSpc>
              <a:buFont typeface="Wingdings" panose="05000000000000000000" pitchFamily="2" charset="2"/>
              <a:buChar char="q"/>
            </a:pPr>
            <a:r>
              <a:rPr lang="en-US" altLang="en-US" sz="2400" smtClean="0">
                <a:latin typeface="Calibri "/>
              </a:rPr>
              <a:t>V</a:t>
            </a:r>
            <a:r>
              <a:rPr lang="vi-VN" altLang="en-US" sz="2400" smtClean="0">
                <a:latin typeface="Calibri "/>
              </a:rPr>
              <a:t>ideo </a:t>
            </a:r>
            <a:r>
              <a:rPr lang="en-US" altLang="en-US" sz="2400" smtClean="0">
                <a:latin typeface="Calibri "/>
              </a:rPr>
              <a:t>card </a:t>
            </a:r>
            <a:r>
              <a:rPr lang="vi-VN" altLang="en-US" sz="2400" smtClean="0">
                <a:latin typeface="Calibri "/>
              </a:rPr>
              <a:t>sử </a:t>
            </a:r>
            <a:r>
              <a:rPr lang="vi-VN" altLang="en-US" sz="2400">
                <a:latin typeface="Calibri "/>
              </a:rPr>
              <a:t>dụng nhiều loại bộ </a:t>
            </a:r>
            <a:r>
              <a:rPr lang="vi-VN" altLang="en-US" sz="2400">
                <a:latin typeface="Calibri "/>
              </a:rPr>
              <a:t>nhớ </a:t>
            </a:r>
            <a:r>
              <a:rPr lang="vi-VN" altLang="en-US" sz="2400" smtClean="0">
                <a:latin typeface="Calibri "/>
              </a:rPr>
              <a:t>video</a:t>
            </a:r>
            <a:r>
              <a:rPr lang="en-US" altLang="en-US" sz="2400" smtClean="0">
                <a:latin typeface="Calibri "/>
              </a:rPr>
              <a:t>: </a:t>
            </a:r>
            <a:r>
              <a:rPr lang="vi-VN" altLang="en-US" sz="2400" smtClean="0">
                <a:latin typeface="Calibri "/>
              </a:rPr>
              <a:t>VRAM </a:t>
            </a:r>
            <a:r>
              <a:rPr lang="vi-VN" altLang="en-US" sz="2400">
                <a:latin typeface="Calibri "/>
              </a:rPr>
              <a:t>(RAM video), WRAM (RAM cửa sổ), SGRAM (RAM đồ họa đồng bộ) hoặc SDRAM (DRAM đồng bộ)</a:t>
            </a:r>
            <a:endParaRPr lang="en-US" altLang="en-US" sz="2400">
              <a:latin typeface="Calibri "/>
            </a:endParaRPr>
          </a:p>
        </p:txBody>
      </p:sp>
      <p:sp>
        <p:nvSpPr>
          <p:cNvPr id="32" name="Rectangle 31">
            <a:extLst>
              <a:ext uri="{FF2B5EF4-FFF2-40B4-BE49-F238E27FC236}">
                <a16:creationId xmlns:a16="http://schemas.microsoft.com/office/drawing/2014/main" xmlns="" id="{C42456D6-5D8F-4CBD-988E-AD98377FC26B}"/>
              </a:ext>
            </a:extLst>
          </p:cNvPr>
          <p:cNvSpPr/>
          <p:nvPr/>
        </p:nvSpPr>
        <p:spPr>
          <a:xfrm>
            <a:off x="6091706" y="3226648"/>
            <a:ext cx="5959571" cy="2492990"/>
          </a:xfrm>
          <a:prstGeom prst="rect">
            <a:avLst/>
          </a:prstGeom>
        </p:spPr>
        <p:txBody>
          <a:bodyPr wrap="square">
            <a:spAutoFit/>
          </a:bodyPr>
          <a:lstStyle/>
          <a:p>
            <a:pPr marL="0" lvl="1" algn="just">
              <a:lnSpc>
                <a:spcPct val="130000"/>
              </a:lnSpc>
            </a:pPr>
            <a:r>
              <a:rPr lang="vi-VN" sz="2400"/>
              <a:t>Ngoài </a:t>
            </a:r>
            <a:r>
              <a:rPr lang="vi-VN" sz="2400"/>
              <a:t>chip </a:t>
            </a:r>
            <a:r>
              <a:rPr lang="vi-VN" sz="2400" smtClean="0"/>
              <a:t>nhớ</a:t>
            </a:r>
            <a:r>
              <a:rPr lang="vi-VN" sz="2400"/>
              <a:t>, </a:t>
            </a:r>
            <a:r>
              <a:rPr lang="vi-VN" sz="2400" smtClean="0"/>
              <a:t>video </a:t>
            </a:r>
            <a:r>
              <a:rPr lang="en-US" sz="2400" smtClean="0"/>
              <a:t>card còn </a:t>
            </a:r>
            <a:r>
              <a:rPr lang="vi-VN" sz="2400" smtClean="0"/>
              <a:t>chứa </a:t>
            </a:r>
            <a:r>
              <a:rPr lang="vi-VN" sz="2400"/>
              <a:t>chip xử lý, đôi khi được gọi là đơn vị xử lý đồ họa (GPU) vì nó thực hiện các phép tính được sử dụng để hiển thị hình ảnh trên màn hình</a:t>
            </a:r>
            <a:endParaRPr lang="en-US" altLang="en-US" sz="2400">
              <a:latin typeface="Calibri "/>
            </a:endParaRP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0476"/>
            <a:ext cx="59150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118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304524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1"/>
            <a:ext cx="12192000" cy="3045243"/>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9" name="TextBox 58"/>
          <p:cNvSpPr txBox="1"/>
          <p:nvPr/>
        </p:nvSpPr>
        <p:spPr>
          <a:xfrm>
            <a:off x="105103" y="125836"/>
            <a:ext cx="11259682" cy="830997"/>
          </a:xfrm>
          <a:prstGeom prst="rect">
            <a:avLst/>
          </a:prstGeom>
          <a:noFill/>
        </p:spPr>
        <p:txBody>
          <a:bodyPr wrap="square" rtlCol="0">
            <a:spAutoFit/>
          </a:bodyPr>
          <a:lstStyle/>
          <a:p>
            <a:r>
              <a:rPr lang="en-US" altLang="en-US" sz="4800" smtClean="0"/>
              <a:t>BUS</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2" name="Rectangle 81">
            <a:extLst>
              <a:ext uri="{FF2B5EF4-FFF2-40B4-BE49-F238E27FC236}">
                <a16:creationId xmlns:a16="http://schemas.microsoft.com/office/drawing/2014/main" xmlns="" id="{C42456D6-5D8F-4CBD-988E-AD98377FC26B}"/>
              </a:ext>
            </a:extLst>
          </p:cNvPr>
          <p:cNvSpPr/>
          <p:nvPr/>
        </p:nvSpPr>
        <p:spPr>
          <a:xfrm>
            <a:off x="140557" y="1032385"/>
            <a:ext cx="11910886" cy="2012859"/>
          </a:xfrm>
          <a:prstGeom prst="rect">
            <a:avLst/>
          </a:prstGeom>
        </p:spPr>
        <p:txBody>
          <a:bodyPr wrap="square">
            <a:spAutoFit/>
          </a:bodyPr>
          <a:lstStyle/>
          <a:p>
            <a:pPr lvl="1" indent="-457200">
              <a:lnSpc>
                <a:spcPct val="130000"/>
              </a:lnSpc>
              <a:buFont typeface="Wingdings" panose="05000000000000000000" pitchFamily="2" charset="2"/>
              <a:buChar char="q"/>
            </a:pPr>
            <a:r>
              <a:rPr lang="vi-VN" altLang="en-US" sz="2400">
                <a:latin typeface="Calibri "/>
              </a:rPr>
              <a:t>Máy tính xử lý và lưu trữ dữ liệu dưới dạng một loạt các bit điện tử</a:t>
            </a:r>
          </a:p>
          <a:p>
            <a:pPr lvl="1" indent="-457200">
              <a:lnSpc>
                <a:spcPct val="130000"/>
              </a:lnSpc>
              <a:buFont typeface="Wingdings" panose="05000000000000000000" pitchFamily="2" charset="2"/>
              <a:buChar char="q"/>
            </a:pPr>
            <a:r>
              <a:rPr lang="vi-VN" altLang="en-US" sz="2400">
                <a:latin typeface="Calibri "/>
              </a:rPr>
              <a:t>Các bit này truyền bên trong mạch của máy tính dọc theo các </a:t>
            </a:r>
            <a:r>
              <a:rPr lang="vi-VN" altLang="en-US" sz="2400">
                <a:latin typeface="Calibri "/>
              </a:rPr>
              <a:t>kênh </a:t>
            </a:r>
            <a:r>
              <a:rPr lang="vi-VN" altLang="en-US" sz="2400" smtClean="0">
                <a:latin typeface="Calibri "/>
              </a:rPr>
              <a:t>điện</a:t>
            </a:r>
            <a:r>
              <a:rPr lang="en-US" altLang="en-US" sz="2400" smtClean="0">
                <a:latin typeface="Calibri "/>
              </a:rPr>
              <a:t> từ</a:t>
            </a:r>
            <a:endParaRPr lang="vi-VN" altLang="en-US" sz="2400">
              <a:latin typeface="Calibri "/>
            </a:endParaRPr>
          </a:p>
          <a:p>
            <a:pPr lvl="1" indent="-457200">
              <a:lnSpc>
                <a:spcPct val="130000"/>
              </a:lnSpc>
              <a:buFont typeface="Wingdings" panose="05000000000000000000" pitchFamily="2" charset="2"/>
              <a:buChar char="q"/>
            </a:pPr>
            <a:r>
              <a:rPr lang="vi-VN" altLang="en-US" sz="2400">
                <a:latin typeface="Calibri "/>
              </a:rPr>
              <a:t>Mỗi kênh, được gọi </a:t>
            </a:r>
            <a:r>
              <a:rPr lang="vi-VN" altLang="en-US" sz="2400">
                <a:latin typeface="Calibri "/>
              </a:rPr>
              <a:t>là </a:t>
            </a:r>
            <a:r>
              <a:rPr lang="en-US" altLang="en-US" sz="2400" smtClean="0">
                <a:latin typeface="Calibri "/>
              </a:rPr>
              <a:t>bus</a:t>
            </a:r>
            <a:r>
              <a:rPr lang="vi-VN" altLang="en-US" sz="2400" smtClean="0">
                <a:latin typeface="Calibri "/>
              </a:rPr>
              <a:t>, </a:t>
            </a:r>
            <a:r>
              <a:rPr lang="vi-VN" altLang="en-US" sz="2400">
                <a:latin typeface="Calibri "/>
              </a:rPr>
              <a:t>cho phép các thiết bị khác nhau cả bên trong và được gắn vào đơn vị hệ thống để liên lạc với nhau</a:t>
            </a:r>
            <a:endParaRPr lang="en-US" altLang="en-US" sz="2400">
              <a:latin typeface="Calibri "/>
            </a:endParaRPr>
          </a:p>
        </p:txBody>
      </p:sp>
      <p:grpSp>
        <p:nvGrpSpPr>
          <p:cNvPr id="2" name="Group 1"/>
          <p:cNvGrpSpPr/>
          <p:nvPr/>
        </p:nvGrpSpPr>
        <p:grpSpPr>
          <a:xfrm>
            <a:off x="140557" y="3388217"/>
            <a:ext cx="8113713" cy="3352800"/>
            <a:chOff x="2039143" y="1752600"/>
            <a:chExt cx="8113713" cy="3352800"/>
          </a:xfrm>
        </p:grpSpPr>
        <p:sp>
          <p:nvSpPr>
            <p:cNvPr id="8" name="Rectangle 7"/>
            <p:cNvSpPr>
              <a:spLocks noChangeArrowheads="1"/>
            </p:cNvSpPr>
            <p:nvPr/>
          </p:nvSpPr>
          <p:spPr bwMode="auto">
            <a:xfrm>
              <a:off x="2343943" y="4495800"/>
              <a:ext cx="990600" cy="609600"/>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CPU</a:t>
              </a:r>
            </a:p>
          </p:txBody>
        </p:sp>
        <p:sp>
          <p:nvSpPr>
            <p:cNvPr id="10" name="Rectangle 9"/>
            <p:cNvSpPr>
              <a:spLocks noChangeArrowheads="1"/>
            </p:cNvSpPr>
            <p:nvPr/>
          </p:nvSpPr>
          <p:spPr bwMode="auto">
            <a:xfrm>
              <a:off x="4477543" y="4495800"/>
              <a:ext cx="1905000" cy="609600"/>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Main Memory</a:t>
              </a:r>
            </a:p>
          </p:txBody>
        </p:sp>
        <p:grpSp>
          <p:nvGrpSpPr>
            <p:cNvPr id="11" name="Group 10"/>
            <p:cNvGrpSpPr>
              <a:grpSpLocks/>
            </p:cNvGrpSpPr>
            <p:nvPr/>
          </p:nvGrpSpPr>
          <p:grpSpPr bwMode="auto">
            <a:xfrm>
              <a:off x="2267743" y="1752600"/>
              <a:ext cx="3581400" cy="1752600"/>
              <a:chOff x="2208" y="1392"/>
              <a:chExt cx="2256" cy="1104"/>
            </a:xfrm>
          </p:grpSpPr>
          <p:sp>
            <p:nvSpPr>
              <p:cNvPr id="22" name="Rectangle 21"/>
              <p:cNvSpPr>
                <a:spLocks noChangeArrowheads="1"/>
              </p:cNvSpPr>
              <p:nvPr/>
            </p:nvSpPr>
            <p:spPr bwMode="auto">
              <a:xfrm>
                <a:off x="2304" y="1488"/>
                <a:ext cx="2064" cy="43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Graphics Memory/</a:t>
                </a:r>
              </a:p>
              <a:p>
                <a:pPr algn="ctr" eaLnBrk="1" hangingPunct="1"/>
                <a:r>
                  <a:rPr lang="en-US" altLang="en-US"/>
                  <a:t>Frame buffer</a:t>
                </a:r>
              </a:p>
            </p:txBody>
          </p:sp>
          <p:sp>
            <p:nvSpPr>
              <p:cNvPr id="23" name="Rectangle 22"/>
              <p:cNvSpPr>
                <a:spLocks noChangeArrowheads="1"/>
              </p:cNvSpPr>
              <p:nvPr/>
            </p:nvSpPr>
            <p:spPr bwMode="auto">
              <a:xfrm>
                <a:off x="3408" y="1968"/>
                <a:ext cx="960" cy="43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Scan </a:t>
                </a:r>
              </a:p>
              <a:p>
                <a:pPr algn="ctr" eaLnBrk="1" hangingPunct="1"/>
                <a:r>
                  <a:rPr lang="en-US" altLang="en-US"/>
                  <a:t>Controller</a:t>
                </a:r>
              </a:p>
            </p:txBody>
          </p:sp>
          <p:sp>
            <p:nvSpPr>
              <p:cNvPr id="24" name="Rectangle 23"/>
              <p:cNvSpPr>
                <a:spLocks noChangeArrowheads="1"/>
              </p:cNvSpPr>
              <p:nvPr/>
            </p:nvSpPr>
            <p:spPr bwMode="auto">
              <a:xfrm>
                <a:off x="2304" y="1968"/>
                <a:ext cx="1056" cy="43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Graphics</a:t>
                </a:r>
              </a:p>
              <a:p>
                <a:pPr algn="ctr" eaLnBrk="1" hangingPunct="1"/>
                <a:r>
                  <a:rPr lang="en-US" altLang="en-US"/>
                  <a:t>Processor</a:t>
                </a:r>
              </a:p>
            </p:txBody>
          </p:sp>
          <p:sp>
            <p:nvSpPr>
              <p:cNvPr id="25" name="Rectangle 24"/>
              <p:cNvSpPr>
                <a:spLocks noChangeArrowheads="1"/>
              </p:cNvSpPr>
              <p:nvPr/>
            </p:nvSpPr>
            <p:spPr bwMode="auto">
              <a:xfrm>
                <a:off x="2208" y="1392"/>
                <a:ext cx="2256"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grpSp>
        <p:sp>
          <p:nvSpPr>
            <p:cNvPr id="12" name="Rectangle 11"/>
            <p:cNvSpPr>
              <a:spLocks noChangeArrowheads="1"/>
            </p:cNvSpPr>
            <p:nvPr/>
          </p:nvSpPr>
          <p:spPr bwMode="auto">
            <a:xfrm>
              <a:off x="2039143" y="3810000"/>
              <a:ext cx="7010400" cy="152400"/>
            </a:xfrm>
            <a:prstGeom prst="rect">
              <a:avLst/>
            </a:prstGeom>
            <a:solidFill>
              <a:srgbClr val="00CC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13" name="Rectangle 12"/>
            <p:cNvSpPr>
              <a:spLocks noChangeArrowheads="1"/>
            </p:cNvSpPr>
            <p:nvPr/>
          </p:nvSpPr>
          <p:spPr bwMode="auto">
            <a:xfrm>
              <a:off x="3334543" y="4724400"/>
              <a:ext cx="1143000" cy="152400"/>
            </a:xfrm>
            <a:prstGeom prst="rect">
              <a:avLst/>
            </a:prstGeom>
            <a:solidFill>
              <a:srgbClr val="FF0000"/>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14" name="Rectangle 13"/>
            <p:cNvSpPr>
              <a:spLocks noChangeArrowheads="1"/>
            </p:cNvSpPr>
            <p:nvPr/>
          </p:nvSpPr>
          <p:spPr bwMode="auto">
            <a:xfrm>
              <a:off x="4172743" y="3505200"/>
              <a:ext cx="152400" cy="304800"/>
            </a:xfrm>
            <a:prstGeom prst="rect">
              <a:avLst/>
            </a:prstGeom>
            <a:solidFill>
              <a:srgbClr val="00CC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15" name="Rectangle 14"/>
            <p:cNvSpPr>
              <a:spLocks noChangeArrowheads="1"/>
            </p:cNvSpPr>
            <p:nvPr/>
          </p:nvSpPr>
          <p:spPr bwMode="auto">
            <a:xfrm>
              <a:off x="3715543" y="3962400"/>
              <a:ext cx="152400" cy="762000"/>
            </a:xfrm>
            <a:prstGeom prst="rect">
              <a:avLst/>
            </a:prstGeom>
            <a:solidFill>
              <a:srgbClr val="FF0000"/>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16" name="Text Box 26"/>
            <p:cNvSpPr txBox="1">
              <a:spLocks noChangeArrowheads="1"/>
            </p:cNvSpPr>
            <p:nvPr/>
          </p:nvSpPr>
          <p:spPr bwMode="auto">
            <a:xfrm>
              <a:off x="7754143" y="3276600"/>
              <a:ext cx="2398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r>
                <a:rPr lang="en-US" altLang="en-US"/>
                <a:t>PCI Bus – 132 MB/s</a:t>
              </a:r>
            </a:p>
          </p:txBody>
        </p:sp>
        <p:sp>
          <p:nvSpPr>
            <p:cNvPr id="17" name="Text Box 27"/>
            <p:cNvSpPr txBox="1">
              <a:spLocks noChangeArrowheads="1"/>
            </p:cNvSpPr>
            <p:nvPr/>
          </p:nvSpPr>
          <p:spPr bwMode="auto">
            <a:xfrm>
              <a:off x="4020343" y="4038600"/>
              <a:ext cx="297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r>
                <a:rPr lang="en-US" altLang="en-US"/>
                <a:t>System Bus – 800MB/s  </a:t>
              </a:r>
            </a:p>
          </p:txBody>
        </p:sp>
        <p:sp>
          <p:nvSpPr>
            <p:cNvPr id="18" name="Rectangle 17"/>
            <p:cNvSpPr>
              <a:spLocks noChangeArrowheads="1"/>
            </p:cNvSpPr>
            <p:nvPr/>
          </p:nvSpPr>
          <p:spPr bwMode="auto">
            <a:xfrm>
              <a:off x="6611143" y="1905000"/>
              <a:ext cx="1600200" cy="762000"/>
            </a:xfrm>
            <a:prstGeom prst="rect">
              <a:avLst/>
            </a:prstGeom>
            <a:solidFill>
              <a:srgbClr val="FFFF99"/>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Other </a:t>
              </a:r>
            </a:p>
            <a:p>
              <a:pPr algn="ctr" eaLnBrk="1" hangingPunct="1"/>
              <a:r>
                <a:rPr lang="en-US" altLang="en-US"/>
                <a:t>Peripherals</a:t>
              </a:r>
            </a:p>
          </p:txBody>
        </p:sp>
        <p:sp>
          <p:nvSpPr>
            <p:cNvPr id="21" name="Rectangle 20"/>
            <p:cNvSpPr>
              <a:spLocks noChangeArrowheads="1"/>
            </p:cNvSpPr>
            <p:nvPr/>
          </p:nvSpPr>
          <p:spPr bwMode="auto">
            <a:xfrm>
              <a:off x="7449343" y="2667000"/>
              <a:ext cx="152400" cy="1143000"/>
            </a:xfrm>
            <a:prstGeom prst="rect">
              <a:avLst/>
            </a:prstGeom>
            <a:solidFill>
              <a:srgbClr val="00CC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grpSp>
    </p:spTree>
    <p:extLst>
      <p:ext uri="{BB962C8B-B14F-4D97-AF65-F5344CB8AC3E}">
        <p14:creationId xmlns:p14="http://schemas.microsoft.com/office/powerpoint/2010/main" val="1482161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33528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0"/>
            <a:ext cx="12192000" cy="3352800"/>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9" name="TextBox 58"/>
          <p:cNvSpPr txBox="1"/>
          <p:nvPr/>
        </p:nvSpPr>
        <p:spPr>
          <a:xfrm>
            <a:off x="105103" y="125836"/>
            <a:ext cx="11259682" cy="830997"/>
          </a:xfrm>
          <a:prstGeom prst="rect">
            <a:avLst/>
          </a:prstGeom>
          <a:noFill/>
        </p:spPr>
        <p:txBody>
          <a:bodyPr wrap="square" rtlCol="0">
            <a:spAutoFit/>
          </a:bodyPr>
          <a:lstStyle/>
          <a:p>
            <a:r>
              <a:rPr lang="en-US" altLang="en-US" sz="4800" smtClean="0"/>
              <a:t>BUS</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2" name="Rectangle 81">
            <a:extLst>
              <a:ext uri="{FF2B5EF4-FFF2-40B4-BE49-F238E27FC236}">
                <a16:creationId xmlns:a16="http://schemas.microsoft.com/office/drawing/2014/main" xmlns="" id="{C42456D6-5D8F-4CBD-988E-AD98377FC26B}"/>
              </a:ext>
            </a:extLst>
          </p:cNvPr>
          <p:cNvSpPr/>
          <p:nvPr/>
        </p:nvSpPr>
        <p:spPr>
          <a:xfrm>
            <a:off x="140557" y="905385"/>
            <a:ext cx="11910886" cy="2492990"/>
          </a:xfrm>
          <a:prstGeom prst="rect">
            <a:avLst/>
          </a:prstGeom>
        </p:spPr>
        <p:txBody>
          <a:bodyPr wrap="square">
            <a:spAutoFit/>
          </a:bodyPr>
          <a:lstStyle/>
          <a:p>
            <a:pPr lvl="1" indent="-457200">
              <a:lnSpc>
                <a:spcPct val="130000"/>
              </a:lnSpc>
              <a:buFont typeface="Wingdings" panose="05000000000000000000" pitchFamily="2" charset="2"/>
              <a:buChar char="q"/>
            </a:pPr>
            <a:r>
              <a:rPr lang="vi-VN" altLang="en-US" sz="2400">
                <a:latin typeface="Calibri "/>
              </a:rPr>
              <a:t>Bus hệ thống kết nối bộ xử lý với bộ nhớ chính</a:t>
            </a:r>
          </a:p>
          <a:p>
            <a:pPr lvl="1" indent="-457200">
              <a:lnSpc>
                <a:spcPct val="130000"/>
              </a:lnSpc>
              <a:buFont typeface="Wingdings" panose="05000000000000000000" pitchFamily="2" charset="2"/>
              <a:buChar char="q"/>
            </a:pPr>
            <a:r>
              <a:rPr lang="en-US" altLang="en-US" sz="2400" smtClean="0">
                <a:latin typeface="Calibri "/>
              </a:rPr>
              <a:t>BUS </a:t>
            </a:r>
            <a:r>
              <a:rPr lang="vi-VN" altLang="en-US" sz="2400" smtClean="0">
                <a:latin typeface="Calibri "/>
              </a:rPr>
              <a:t>mở rộng</a:t>
            </a:r>
            <a:r>
              <a:rPr lang="en-US" altLang="en-US" sz="2400" smtClean="0">
                <a:latin typeface="Calibri "/>
              </a:rPr>
              <a:t>: </a:t>
            </a:r>
          </a:p>
          <a:p>
            <a:pPr lvl="2" indent="-457200">
              <a:lnSpc>
                <a:spcPct val="130000"/>
              </a:lnSpc>
              <a:buFont typeface="Wingdings" panose="05000000000000000000" pitchFamily="2" charset="2"/>
              <a:buChar char="q"/>
            </a:pPr>
            <a:r>
              <a:rPr lang="vi-VN" altLang="en-US" sz="2400" smtClean="0">
                <a:latin typeface="Calibri "/>
              </a:rPr>
              <a:t>PCI </a:t>
            </a:r>
            <a:r>
              <a:rPr lang="en-US" altLang="en-US" sz="2400" smtClean="0">
                <a:latin typeface="Calibri "/>
              </a:rPr>
              <a:t>Bus </a:t>
            </a:r>
            <a:r>
              <a:rPr lang="vi-VN" altLang="en-US" sz="2400" smtClean="0">
                <a:latin typeface="Calibri "/>
              </a:rPr>
              <a:t>(Bus </a:t>
            </a:r>
            <a:r>
              <a:rPr lang="vi-VN" altLang="en-US" sz="2400">
                <a:latin typeface="Calibri "/>
              </a:rPr>
              <a:t>kết nối thành phần </a:t>
            </a:r>
            <a:r>
              <a:rPr lang="vi-VN" altLang="en-US" sz="2400">
                <a:latin typeface="Calibri "/>
              </a:rPr>
              <a:t>ngoại </a:t>
            </a:r>
            <a:r>
              <a:rPr lang="vi-VN" altLang="en-US" sz="2400" smtClean="0">
                <a:latin typeface="Calibri "/>
              </a:rPr>
              <a:t>vi</a:t>
            </a:r>
            <a:r>
              <a:rPr lang="en-US" altLang="en-US" sz="2400" smtClean="0">
                <a:latin typeface="Calibri "/>
              </a:rPr>
              <a:t>)</a:t>
            </a:r>
            <a:endParaRPr lang="vi-VN" altLang="en-US" sz="2400">
              <a:latin typeface="Calibri "/>
            </a:endParaRPr>
          </a:p>
          <a:p>
            <a:pPr lvl="2" indent="-457200">
              <a:lnSpc>
                <a:spcPct val="130000"/>
              </a:lnSpc>
              <a:buFont typeface="Wingdings" panose="05000000000000000000" pitchFamily="2" charset="2"/>
              <a:buChar char="q"/>
            </a:pPr>
            <a:r>
              <a:rPr lang="vi-VN" altLang="en-US" sz="2400">
                <a:latin typeface="Calibri "/>
              </a:rPr>
              <a:t>Cổng </a:t>
            </a:r>
            <a:r>
              <a:rPr lang="vi-VN" altLang="en-US" sz="2400" smtClean="0">
                <a:latin typeface="Calibri "/>
              </a:rPr>
              <a:t>tăng tốc</a:t>
            </a:r>
            <a:r>
              <a:rPr lang="en-US" altLang="en-US" sz="2400" smtClean="0">
                <a:latin typeface="Calibri "/>
              </a:rPr>
              <a:t> </a:t>
            </a:r>
            <a:r>
              <a:rPr lang="vi-VN" altLang="en-US" sz="2400">
                <a:latin typeface="Calibri "/>
              </a:rPr>
              <a:t>đồ họa</a:t>
            </a:r>
            <a:r>
              <a:rPr lang="vi-VN" altLang="en-US" sz="2400" smtClean="0">
                <a:latin typeface="Calibri "/>
              </a:rPr>
              <a:t> </a:t>
            </a:r>
            <a:r>
              <a:rPr lang="vi-VN" altLang="en-US" sz="2400">
                <a:latin typeface="Calibri "/>
              </a:rPr>
              <a:t>(AGP): được Intel thiết kế để cải thiện tốc độ </a:t>
            </a:r>
            <a:r>
              <a:rPr lang="vi-VN" altLang="en-US" sz="2400">
                <a:latin typeface="Calibri "/>
              </a:rPr>
              <a:t>truyền </a:t>
            </a:r>
            <a:r>
              <a:rPr lang="vi-VN" altLang="en-US" sz="2400" smtClean="0">
                <a:latin typeface="Calibri "/>
              </a:rPr>
              <a:t>tải đồ </a:t>
            </a:r>
            <a:r>
              <a:rPr lang="vi-VN" altLang="en-US" sz="2400">
                <a:latin typeface="Calibri "/>
              </a:rPr>
              <a:t>họa và </a:t>
            </a:r>
            <a:r>
              <a:rPr lang="vi-VN" altLang="en-US" sz="2400">
                <a:latin typeface="Calibri "/>
              </a:rPr>
              <a:t>video </a:t>
            </a:r>
            <a:r>
              <a:rPr lang="vi-VN" altLang="en-US" sz="2400" smtClean="0">
                <a:latin typeface="Calibri "/>
              </a:rPr>
              <a:t>3</a:t>
            </a:r>
            <a:r>
              <a:rPr lang="en-US" altLang="en-US" sz="2400" smtClean="0">
                <a:latin typeface="Calibri "/>
              </a:rPr>
              <a:t>D, cho tốc độ truyền </a:t>
            </a:r>
            <a:r>
              <a:rPr lang="vi-VN" altLang="en-US" sz="2400" smtClean="0">
                <a:latin typeface="Calibri "/>
              </a:rPr>
              <a:t>nhanh </a:t>
            </a:r>
            <a:r>
              <a:rPr lang="vi-VN" altLang="en-US" sz="2400">
                <a:latin typeface="Calibri "/>
              </a:rPr>
              <a:t>hơn </a:t>
            </a:r>
            <a:r>
              <a:rPr lang="vi-VN" altLang="en-US" sz="2400">
                <a:latin typeface="Calibri "/>
              </a:rPr>
              <a:t>giữa </a:t>
            </a:r>
            <a:r>
              <a:rPr lang="vi-VN" altLang="en-US" sz="2400" smtClean="0">
                <a:latin typeface="Calibri "/>
              </a:rPr>
              <a:t>video </a:t>
            </a:r>
            <a:r>
              <a:rPr lang="en-US" altLang="en-US" sz="2400" smtClean="0">
                <a:latin typeface="Calibri "/>
              </a:rPr>
              <a:t>card </a:t>
            </a:r>
            <a:r>
              <a:rPr lang="vi-VN" altLang="en-US" sz="2400" smtClean="0">
                <a:latin typeface="Calibri "/>
              </a:rPr>
              <a:t>và </a:t>
            </a:r>
            <a:r>
              <a:rPr lang="vi-VN" altLang="en-US" sz="2400">
                <a:latin typeface="Calibri "/>
              </a:rPr>
              <a:t>bộ nhớ</a:t>
            </a:r>
            <a:endParaRPr lang="en-US" altLang="en-US" sz="2400">
              <a:latin typeface="Calibri "/>
            </a:endParaRPr>
          </a:p>
        </p:txBody>
      </p:sp>
      <p:grpSp>
        <p:nvGrpSpPr>
          <p:cNvPr id="3" name="Group 2"/>
          <p:cNvGrpSpPr/>
          <p:nvPr/>
        </p:nvGrpSpPr>
        <p:grpSpPr>
          <a:xfrm>
            <a:off x="0" y="3378200"/>
            <a:ext cx="8469313" cy="3352800"/>
            <a:chOff x="1734343" y="2387600"/>
            <a:chExt cx="8469313" cy="3352800"/>
          </a:xfrm>
        </p:grpSpPr>
        <p:sp>
          <p:nvSpPr>
            <p:cNvPr id="26" name="Rectangle 25"/>
            <p:cNvSpPr>
              <a:spLocks noChangeArrowheads="1"/>
            </p:cNvSpPr>
            <p:nvPr/>
          </p:nvSpPr>
          <p:spPr bwMode="auto">
            <a:xfrm>
              <a:off x="2648743" y="5130800"/>
              <a:ext cx="990600" cy="609600"/>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CPU</a:t>
              </a:r>
            </a:p>
          </p:txBody>
        </p:sp>
        <p:sp>
          <p:nvSpPr>
            <p:cNvPr id="27" name="Rectangle 26"/>
            <p:cNvSpPr>
              <a:spLocks noChangeArrowheads="1"/>
            </p:cNvSpPr>
            <p:nvPr/>
          </p:nvSpPr>
          <p:spPr bwMode="auto">
            <a:xfrm>
              <a:off x="4782343" y="5130800"/>
              <a:ext cx="1905000" cy="609600"/>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Main Memory</a:t>
              </a:r>
            </a:p>
          </p:txBody>
        </p:sp>
        <p:grpSp>
          <p:nvGrpSpPr>
            <p:cNvPr id="28" name="Group 27"/>
            <p:cNvGrpSpPr>
              <a:grpSpLocks/>
            </p:cNvGrpSpPr>
            <p:nvPr/>
          </p:nvGrpSpPr>
          <p:grpSpPr bwMode="auto">
            <a:xfrm>
              <a:off x="2572543" y="2387600"/>
              <a:ext cx="3581400" cy="1752600"/>
              <a:chOff x="2208" y="1392"/>
              <a:chExt cx="2256" cy="1104"/>
            </a:xfrm>
          </p:grpSpPr>
          <p:sp>
            <p:nvSpPr>
              <p:cNvPr id="39" name="Rectangle 38"/>
              <p:cNvSpPr>
                <a:spLocks noChangeArrowheads="1"/>
              </p:cNvSpPr>
              <p:nvPr/>
            </p:nvSpPr>
            <p:spPr bwMode="auto">
              <a:xfrm>
                <a:off x="2304" y="1488"/>
                <a:ext cx="2064" cy="43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Graphics Memory/</a:t>
                </a:r>
              </a:p>
              <a:p>
                <a:pPr algn="ctr" eaLnBrk="1" hangingPunct="1"/>
                <a:r>
                  <a:rPr lang="en-US" altLang="en-US"/>
                  <a:t>Frame buffer</a:t>
                </a:r>
              </a:p>
            </p:txBody>
          </p:sp>
          <p:sp>
            <p:nvSpPr>
              <p:cNvPr id="40" name="Rectangle 39"/>
              <p:cNvSpPr>
                <a:spLocks noChangeArrowheads="1"/>
              </p:cNvSpPr>
              <p:nvPr/>
            </p:nvSpPr>
            <p:spPr bwMode="auto">
              <a:xfrm>
                <a:off x="3408" y="1968"/>
                <a:ext cx="960" cy="43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Scan </a:t>
                </a:r>
              </a:p>
              <a:p>
                <a:pPr algn="ctr" eaLnBrk="1" hangingPunct="1"/>
                <a:r>
                  <a:rPr lang="en-US" altLang="en-US"/>
                  <a:t>Controller</a:t>
                </a:r>
              </a:p>
            </p:txBody>
          </p:sp>
          <p:sp>
            <p:nvSpPr>
              <p:cNvPr id="41" name="Rectangle 40"/>
              <p:cNvSpPr>
                <a:spLocks noChangeArrowheads="1"/>
              </p:cNvSpPr>
              <p:nvPr/>
            </p:nvSpPr>
            <p:spPr bwMode="auto">
              <a:xfrm>
                <a:off x="2304" y="1968"/>
                <a:ext cx="1056" cy="432"/>
              </a:xfrm>
              <a:prstGeom prst="rect">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Graphics</a:t>
                </a:r>
              </a:p>
              <a:p>
                <a:pPr algn="ctr" eaLnBrk="1" hangingPunct="1"/>
                <a:r>
                  <a:rPr lang="en-US" altLang="en-US"/>
                  <a:t>Processor</a:t>
                </a:r>
              </a:p>
            </p:txBody>
          </p:sp>
          <p:sp>
            <p:nvSpPr>
              <p:cNvPr id="42" name="Rectangle 41"/>
              <p:cNvSpPr>
                <a:spLocks noChangeArrowheads="1"/>
              </p:cNvSpPr>
              <p:nvPr/>
            </p:nvSpPr>
            <p:spPr bwMode="auto">
              <a:xfrm>
                <a:off x="2208" y="1392"/>
                <a:ext cx="2256" cy="11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grpSp>
        <p:sp>
          <p:nvSpPr>
            <p:cNvPr id="29" name="Rectangle 28"/>
            <p:cNvSpPr>
              <a:spLocks noChangeArrowheads="1"/>
            </p:cNvSpPr>
            <p:nvPr/>
          </p:nvSpPr>
          <p:spPr bwMode="auto">
            <a:xfrm>
              <a:off x="5163343" y="4445000"/>
              <a:ext cx="4191000" cy="152400"/>
            </a:xfrm>
            <a:prstGeom prst="rect">
              <a:avLst/>
            </a:prstGeom>
            <a:solidFill>
              <a:srgbClr val="00CC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30" name="Rectangle 29"/>
            <p:cNvSpPr>
              <a:spLocks noChangeArrowheads="1"/>
            </p:cNvSpPr>
            <p:nvPr/>
          </p:nvSpPr>
          <p:spPr bwMode="auto">
            <a:xfrm>
              <a:off x="3639343" y="5359400"/>
              <a:ext cx="1143000" cy="152400"/>
            </a:xfrm>
            <a:prstGeom prst="rect">
              <a:avLst/>
            </a:prstGeom>
            <a:solidFill>
              <a:srgbClr val="FF0000"/>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31" name="Rectangle 30"/>
            <p:cNvSpPr>
              <a:spLocks noChangeArrowheads="1"/>
            </p:cNvSpPr>
            <p:nvPr/>
          </p:nvSpPr>
          <p:spPr bwMode="auto">
            <a:xfrm>
              <a:off x="4020343" y="4140200"/>
              <a:ext cx="152400" cy="1219200"/>
            </a:xfrm>
            <a:prstGeom prst="rect">
              <a:avLst/>
            </a:prstGeom>
            <a:solidFill>
              <a:srgbClr val="FF0000"/>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32" name="Text Box 14"/>
            <p:cNvSpPr txBox="1">
              <a:spLocks noChangeArrowheads="1"/>
            </p:cNvSpPr>
            <p:nvPr/>
          </p:nvSpPr>
          <p:spPr bwMode="auto">
            <a:xfrm>
              <a:off x="7804943" y="3911600"/>
              <a:ext cx="2398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r>
                <a:rPr lang="en-US" altLang="en-US"/>
                <a:t>PCI Bus – 132 MB/s</a:t>
              </a:r>
            </a:p>
          </p:txBody>
        </p:sp>
        <p:sp>
          <p:nvSpPr>
            <p:cNvPr id="33" name="Rectangle 32"/>
            <p:cNvSpPr>
              <a:spLocks noChangeArrowheads="1"/>
            </p:cNvSpPr>
            <p:nvPr/>
          </p:nvSpPr>
          <p:spPr bwMode="auto">
            <a:xfrm>
              <a:off x="6915943" y="2540000"/>
              <a:ext cx="1600200" cy="762000"/>
            </a:xfrm>
            <a:prstGeom prst="rect">
              <a:avLst/>
            </a:prstGeom>
            <a:solidFill>
              <a:srgbClr val="FFFF99"/>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algn="ctr" eaLnBrk="1" hangingPunct="1"/>
              <a:r>
                <a:rPr lang="en-US" altLang="en-US"/>
                <a:t>Other </a:t>
              </a:r>
            </a:p>
            <a:p>
              <a:pPr algn="ctr" eaLnBrk="1" hangingPunct="1"/>
              <a:r>
                <a:rPr lang="en-US" altLang="en-US"/>
                <a:t>Peripherals</a:t>
              </a:r>
            </a:p>
          </p:txBody>
        </p:sp>
        <p:sp>
          <p:nvSpPr>
            <p:cNvPr id="34" name="Rectangle 33"/>
            <p:cNvSpPr>
              <a:spLocks noChangeArrowheads="1"/>
            </p:cNvSpPr>
            <p:nvPr/>
          </p:nvSpPr>
          <p:spPr bwMode="auto">
            <a:xfrm>
              <a:off x="7754143" y="3302000"/>
              <a:ext cx="152400" cy="1143000"/>
            </a:xfrm>
            <a:prstGeom prst="rect">
              <a:avLst/>
            </a:prstGeom>
            <a:solidFill>
              <a:srgbClr val="00CCFF"/>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endParaRPr lang="en-US" altLang="en-US"/>
            </a:p>
          </p:txBody>
        </p:sp>
        <p:sp>
          <p:nvSpPr>
            <p:cNvPr id="35" name="Text Box 18"/>
            <p:cNvSpPr txBox="1">
              <a:spLocks noChangeArrowheads="1"/>
            </p:cNvSpPr>
            <p:nvPr/>
          </p:nvSpPr>
          <p:spPr bwMode="auto">
            <a:xfrm>
              <a:off x="1734343" y="4383088"/>
              <a:ext cx="227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r>
                <a:rPr lang="en-US" altLang="en-US" sz="1800" b="1"/>
                <a:t>AGP 1x: 518 MB/s</a:t>
              </a:r>
            </a:p>
          </p:txBody>
        </p:sp>
        <p:sp>
          <p:nvSpPr>
            <p:cNvPr id="36" name="Line 20"/>
            <p:cNvSpPr>
              <a:spLocks noChangeShapeType="1"/>
            </p:cNvSpPr>
            <p:nvPr/>
          </p:nvSpPr>
          <p:spPr bwMode="auto">
            <a:xfrm>
              <a:off x="4325143" y="52070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endParaRPr lang="en-US"/>
            </a:p>
          </p:txBody>
        </p:sp>
        <p:sp>
          <p:nvSpPr>
            <p:cNvPr id="37" name="Line 21"/>
            <p:cNvSpPr>
              <a:spLocks noChangeShapeType="1"/>
            </p:cNvSpPr>
            <p:nvPr/>
          </p:nvSpPr>
          <p:spPr bwMode="auto">
            <a:xfrm flipV="1">
              <a:off x="4325143" y="4216400"/>
              <a:ext cx="0" cy="990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endParaRPr lang="en-US"/>
            </a:p>
          </p:txBody>
        </p:sp>
        <p:sp>
          <p:nvSpPr>
            <p:cNvPr id="38" name="Text Box 22"/>
            <p:cNvSpPr txBox="1">
              <a:spLocks noChangeArrowheads="1"/>
            </p:cNvSpPr>
            <p:nvPr/>
          </p:nvSpPr>
          <p:spPr bwMode="auto">
            <a:xfrm>
              <a:off x="4325143" y="4673600"/>
              <a:ext cx="900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000" kern="1200">
                  <a:solidFill>
                    <a:schemeClr val="tx1"/>
                  </a:solidFill>
                  <a:latin typeface="Tahoma" panose="020B0604030504040204" pitchFamily="34" charset="0"/>
                  <a:ea typeface="+mn-ea"/>
                  <a:cs typeface="+mn-cs"/>
                </a:defRPr>
              </a:lvl1pPr>
              <a:lvl2pPr marL="457200" algn="l" rtl="0" fontAlgn="base">
                <a:spcBef>
                  <a:spcPct val="0"/>
                </a:spcBef>
                <a:spcAft>
                  <a:spcPct val="0"/>
                </a:spcAft>
                <a:defRPr sz="2000" kern="1200">
                  <a:solidFill>
                    <a:schemeClr val="tx1"/>
                  </a:solidFill>
                  <a:latin typeface="Tahoma" panose="020B0604030504040204" pitchFamily="34" charset="0"/>
                  <a:ea typeface="+mn-ea"/>
                  <a:cs typeface="+mn-cs"/>
                </a:defRPr>
              </a:lvl2pPr>
              <a:lvl3pPr marL="914400" algn="l" rtl="0" fontAlgn="base">
                <a:spcBef>
                  <a:spcPct val="0"/>
                </a:spcBef>
                <a:spcAft>
                  <a:spcPct val="0"/>
                </a:spcAft>
                <a:defRPr sz="2000" kern="1200">
                  <a:solidFill>
                    <a:schemeClr val="tx1"/>
                  </a:solidFill>
                  <a:latin typeface="Tahoma" panose="020B0604030504040204" pitchFamily="34" charset="0"/>
                  <a:ea typeface="+mn-ea"/>
                  <a:cs typeface="+mn-cs"/>
                </a:defRPr>
              </a:lvl3pPr>
              <a:lvl4pPr marL="1371600" algn="l" rtl="0" fontAlgn="base">
                <a:spcBef>
                  <a:spcPct val="0"/>
                </a:spcBef>
                <a:spcAft>
                  <a:spcPct val="0"/>
                </a:spcAft>
                <a:defRPr sz="2000" kern="1200">
                  <a:solidFill>
                    <a:schemeClr val="tx1"/>
                  </a:solidFill>
                  <a:latin typeface="Tahoma" panose="020B0604030504040204" pitchFamily="34" charset="0"/>
                  <a:ea typeface="+mn-ea"/>
                  <a:cs typeface="+mn-cs"/>
                </a:defRPr>
              </a:lvl4pPr>
              <a:lvl5pPr marL="1828800" algn="l" rtl="0" fontAlgn="base">
                <a:spcBef>
                  <a:spcPct val="0"/>
                </a:spcBef>
                <a:spcAft>
                  <a:spcPct val="0"/>
                </a:spcAft>
                <a:defRPr sz="2000" kern="1200">
                  <a:solidFill>
                    <a:schemeClr val="tx1"/>
                  </a:solidFill>
                  <a:latin typeface="Tahoma" panose="020B0604030504040204" pitchFamily="34" charset="0"/>
                  <a:ea typeface="+mn-ea"/>
                  <a:cs typeface="+mn-cs"/>
                </a:defRPr>
              </a:lvl5pPr>
              <a:lvl6pPr marL="2286000" algn="l" defTabSz="914400" rtl="0" eaLnBrk="1" latinLnBrk="0" hangingPunct="1">
                <a:defRPr sz="2000" kern="1200">
                  <a:solidFill>
                    <a:schemeClr val="tx1"/>
                  </a:solidFill>
                  <a:latin typeface="Tahoma" panose="020B0604030504040204" pitchFamily="34" charset="0"/>
                  <a:ea typeface="+mn-ea"/>
                  <a:cs typeface="+mn-cs"/>
                </a:defRPr>
              </a:lvl6pPr>
              <a:lvl7pPr marL="2743200" algn="l" defTabSz="914400" rtl="0" eaLnBrk="1" latinLnBrk="0" hangingPunct="1">
                <a:defRPr sz="2000" kern="1200">
                  <a:solidFill>
                    <a:schemeClr val="tx1"/>
                  </a:solidFill>
                  <a:latin typeface="Tahoma" panose="020B0604030504040204" pitchFamily="34" charset="0"/>
                  <a:ea typeface="+mn-ea"/>
                  <a:cs typeface="+mn-cs"/>
                </a:defRPr>
              </a:lvl7pPr>
              <a:lvl8pPr marL="3200400" algn="l" defTabSz="914400" rtl="0" eaLnBrk="1" latinLnBrk="0" hangingPunct="1">
                <a:defRPr sz="2000" kern="1200">
                  <a:solidFill>
                    <a:schemeClr val="tx1"/>
                  </a:solidFill>
                  <a:latin typeface="Tahoma" panose="020B0604030504040204" pitchFamily="34" charset="0"/>
                  <a:ea typeface="+mn-ea"/>
                  <a:cs typeface="+mn-cs"/>
                </a:defRPr>
              </a:lvl8pPr>
              <a:lvl9pPr marL="3657600" algn="l" defTabSz="914400" rtl="0" eaLnBrk="1" latinLnBrk="0" hangingPunct="1">
                <a:defRPr sz="2000" kern="1200">
                  <a:solidFill>
                    <a:schemeClr val="tx1"/>
                  </a:solidFill>
                  <a:latin typeface="Tahoma" panose="020B0604030504040204" pitchFamily="34" charset="0"/>
                  <a:ea typeface="+mn-ea"/>
                  <a:cs typeface="+mn-cs"/>
                </a:defRPr>
              </a:lvl9pPr>
            </a:lstStyle>
            <a:p>
              <a:pPr eaLnBrk="1" hangingPunct="1"/>
              <a:r>
                <a:rPr lang="en-US" altLang="en-US">
                  <a:solidFill>
                    <a:schemeClr val="tx2"/>
                  </a:solidFill>
                </a:rPr>
                <a:t>Fast!!!</a:t>
              </a:r>
            </a:p>
          </p:txBody>
        </p:sp>
      </p:grpSp>
      <p:sp>
        <p:nvSpPr>
          <p:cNvPr id="43" name="Rectangle 42">
            <a:extLst>
              <a:ext uri="{FF2B5EF4-FFF2-40B4-BE49-F238E27FC236}">
                <a16:creationId xmlns:a16="http://schemas.microsoft.com/office/drawing/2014/main" xmlns="" id="{C42456D6-5D8F-4CBD-988E-AD98377FC26B}"/>
              </a:ext>
            </a:extLst>
          </p:cNvPr>
          <p:cNvSpPr/>
          <p:nvPr/>
        </p:nvSpPr>
        <p:spPr>
          <a:xfrm>
            <a:off x="8611746" y="3430013"/>
            <a:ext cx="3502907" cy="3453253"/>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lvl="1" indent="-457200">
              <a:lnSpc>
                <a:spcPct val="130000"/>
              </a:lnSpc>
              <a:buFont typeface="Wingdings" panose="05000000000000000000" pitchFamily="2" charset="2"/>
              <a:buChar char="q"/>
            </a:pPr>
            <a:r>
              <a:rPr lang="vi-VN" altLang="en-US" sz="2400">
                <a:latin typeface="Calibri "/>
              </a:rPr>
              <a:t>AGP </a:t>
            </a:r>
            <a:r>
              <a:rPr lang="vi-VN" altLang="en-US" sz="2400">
                <a:latin typeface="Calibri "/>
              </a:rPr>
              <a:t>1x </a:t>
            </a:r>
            <a:r>
              <a:rPr lang="en-US" altLang="en-US" sz="2400" smtClean="0">
                <a:latin typeface="Calibri "/>
              </a:rPr>
              <a:t>~ 4x</a:t>
            </a:r>
            <a:r>
              <a:rPr lang="vi-VN" altLang="en-US" sz="2400" smtClean="0">
                <a:latin typeface="Calibri "/>
              </a:rPr>
              <a:t>PCI (AGP 8x</a:t>
            </a:r>
            <a:r>
              <a:rPr lang="en-US" altLang="en-US" sz="2400" smtClean="0">
                <a:latin typeface="Calibri "/>
              </a:rPr>
              <a:t>?</a:t>
            </a:r>
            <a:r>
              <a:rPr lang="vi-VN" altLang="en-US" sz="2400" smtClean="0">
                <a:latin typeface="Calibri "/>
              </a:rPr>
              <a:t>)</a:t>
            </a:r>
            <a:endParaRPr lang="vi-VN" altLang="en-US" sz="2400">
              <a:latin typeface="Calibri "/>
            </a:endParaRPr>
          </a:p>
          <a:p>
            <a:pPr lvl="1" indent="-457200">
              <a:lnSpc>
                <a:spcPct val="130000"/>
              </a:lnSpc>
              <a:buFont typeface="Wingdings" panose="05000000000000000000" pitchFamily="2" charset="2"/>
              <a:buChar char="q"/>
            </a:pPr>
            <a:r>
              <a:rPr lang="vi-VN" altLang="en-US" sz="2400">
                <a:latin typeface="Calibri "/>
              </a:rPr>
              <a:t>Không còn tắc </a:t>
            </a:r>
            <a:r>
              <a:rPr lang="vi-VN" altLang="en-US" sz="2400">
                <a:latin typeface="Calibri "/>
              </a:rPr>
              <a:t>nghẽn </a:t>
            </a:r>
            <a:r>
              <a:rPr lang="en-US" altLang="en-US" sz="2400" smtClean="0">
                <a:latin typeface="Calibri "/>
              </a:rPr>
              <a:t>bus cục bộ</a:t>
            </a:r>
            <a:endParaRPr lang="vi-VN" altLang="en-US" sz="2400">
              <a:latin typeface="Calibri "/>
            </a:endParaRPr>
          </a:p>
          <a:p>
            <a:pPr lvl="1" indent="-457200">
              <a:lnSpc>
                <a:spcPct val="130000"/>
              </a:lnSpc>
              <a:buFont typeface="Wingdings" panose="05000000000000000000" pitchFamily="2" charset="2"/>
              <a:buChar char="q"/>
            </a:pPr>
            <a:r>
              <a:rPr lang="vi-VN" altLang="en-US" sz="2400" smtClean="0">
                <a:latin typeface="Calibri "/>
              </a:rPr>
              <a:t>Thực </a:t>
            </a:r>
            <a:r>
              <a:rPr lang="vi-VN" altLang="en-US" sz="2400">
                <a:latin typeface="Calibri "/>
              </a:rPr>
              <a:t>hiện trực tiếp nhiều thao tác đồ họa từ bộ nhớ chính</a:t>
            </a:r>
            <a:endParaRPr lang="en-US" altLang="en-US" sz="2400">
              <a:latin typeface="Calibri "/>
            </a:endParaRPr>
          </a:p>
        </p:txBody>
      </p:sp>
    </p:spTree>
    <p:extLst>
      <p:ext uri="{BB962C8B-B14F-4D97-AF65-F5344CB8AC3E}">
        <p14:creationId xmlns:p14="http://schemas.microsoft.com/office/powerpoint/2010/main" val="1802190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4288B7B7-561F-42BD-BBA7-9F562A107929}"/>
              </a:ext>
            </a:extLst>
          </p:cNvPr>
          <p:cNvSpPr/>
          <p:nvPr/>
        </p:nvSpPr>
        <p:spPr>
          <a:xfrm>
            <a:off x="0" y="0"/>
            <a:ext cx="12192000" cy="279124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a:extLst>
              <a:ext uri="{FF2B5EF4-FFF2-40B4-BE49-F238E27FC236}">
                <a16:creationId xmlns:a16="http://schemas.microsoft.com/office/drawing/2014/main" xmlns="" id="{060F512C-300F-4B24-8D4D-965D03961943}"/>
              </a:ext>
            </a:extLst>
          </p:cNvPr>
          <p:cNvSpPr/>
          <p:nvPr/>
        </p:nvSpPr>
        <p:spPr>
          <a:xfrm>
            <a:off x="0" y="0"/>
            <a:ext cx="12192000" cy="2791244"/>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9" name="TextBox 58"/>
          <p:cNvSpPr txBox="1"/>
          <p:nvPr/>
        </p:nvSpPr>
        <p:spPr>
          <a:xfrm>
            <a:off x="105103" y="-1164"/>
            <a:ext cx="11259682" cy="830997"/>
          </a:xfrm>
          <a:prstGeom prst="rect">
            <a:avLst/>
          </a:prstGeom>
          <a:noFill/>
        </p:spPr>
        <p:txBody>
          <a:bodyPr wrap="square" rtlCol="0">
            <a:spAutoFit/>
          </a:bodyPr>
          <a:lstStyle/>
          <a:p>
            <a:r>
              <a:rPr lang="en-US" altLang="en-US" sz="4800" smtClean="0"/>
              <a:t>PCI Express</a:t>
            </a:r>
            <a:endParaRPr lang="en-IN" sz="4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82" name="Rectangle 81">
            <a:extLst>
              <a:ext uri="{FF2B5EF4-FFF2-40B4-BE49-F238E27FC236}">
                <a16:creationId xmlns:a16="http://schemas.microsoft.com/office/drawing/2014/main" xmlns="" id="{C42456D6-5D8F-4CBD-988E-AD98377FC26B}"/>
              </a:ext>
            </a:extLst>
          </p:cNvPr>
          <p:cNvSpPr/>
          <p:nvPr/>
        </p:nvSpPr>
        <p:spPr>
          <a:xfrm>
            <a:off x="140557" y="778385"/>
            <a:ext cx="11910886" cy="2012859"/>
          </a:xfrm>
          <a:prstGeom prst="rect">
            <a:avLst/>
          </a:prstGeom>
        </p:spPr>
        <p:txBody>
          <a:bodyPr wrap="square">
            <a:spAutoFit/>
          </a:bodyPr>
          <a:lstStyle/>
          <a:p>
            <a:pPr lvl="1" indent="-457200">
              <a:lnSpc>
                <a:spcPct val="130000"/>
              </a:lnSpc>
              <a:buFont typeface="Wingdings" panose="05000000000000000000" pitchFamily="2" charset="2"/>
              <a:buChar char="q"/>
            </a:pPr>
            <a:r>
              <a:rPr lang="vi-VN" sz="2400" b="1"/>
              <a:t>PCI Express</a:t>
            </a:r>
            <a:r>
              <a:rPr lang="vi-VN" sz="2400"/>
              <a:t>, viết tắt là </a:t>
            </a:r>
            <a:r>
              <a:rPr lang="vi-VN" sz="2400" b="1"/>
              <a:t>PCIe</a:t>
            </a:r>
            <a:r>
              <a:rPr lang="vi-VN" sz="2400"/>
              <a:t> (đôi khi dễ nhầm với PCI Extended, viết tắt là PCI-X), là một dạng giao diện bus hệ thống/card mở rộng của </a:t>
            </a:r>
            <a:r>
              <a:rPr lang="vi-VN" sz="2400"/>
              <a:t>máy </a:t>
            </a:r>
            <a:r>
              <a:rPr lang="vi-VN" sz="2400" smtClean="0"/>
              <a:t>tính</a:t>
            </a:r>
            <a:r>
              <a:rPr lang="en-US" sz="2400" smtClean="0"/>
              <a:t> </a:t>
            </a:r>
            <a:r>
              <a:rPr lang="vi-VN" sz="2400" smtClean="0"/>
              <a:t>được </a:t>
            </a:r>
            <a:r>
              <a:rPr lang="vi-VN" sz="2400"/>
              <a:t>thiết kế để thay thế giao diện PCI, PCI-X, và AGP cho các card mở rộng và card đồ họa. Khe cắm PCI Express (PCIe) hoàn toàn như PCI hay PCI Extended (PCI-X).</a:t>
            </a:r>
            <a:endParaRPr lang="en-US" altLang="en-US" sz="2400">
              <a:latin typeface="Calibri "/>
            </a:endParaRPr>
          </a:p>
        </p:txBody>
      </p:sp>
      <p:sp>
        <p:nvSpPr>
          <p:cNvPr id="2" name="Rectangle 1"/>
          <p:cNvSpPr/>
          <p:nvPr/>
        </p:nvSpPr>
        <p:spPr>
          <a:xfrm>
            <a:off x="172294" y="2887326"/>
            <a:ext cx="11847411" cy="3892219"/>
          </a:xfrm>
          <a:prstGeom prst="rect">
            <a:avLst/>
          </a:prstGeom>
        </p:spPr>
        <p:txBody>
          <a:bodyPr wrap="square">
            <a:spAutoFit/>
          </a:bodyPr>
          <a:lstStyle/>
          <a:p>
            <a:pPr>
              <a:lnSpc>
                <a:spcPct val="130000"/>
              </a:lnSpc>
            </a:pPr>
            <a:r>
              <a:rPr lang="vi-VN" sz="2400"/>
              <a:t>PCIe là một định dạng kết hợp giữa truyền dữ liệu tuần tự và song song. Cụ thể, PCIe sử dụng nhiều kết nối song song trong đó mỗi kết nối truyền một luồng dữ liệu tuần tự và độc lập với các đường khác. Loại giao diện này đôi khi được gọi là Channel bonding. PCIe 1.1 chuyển dữ liệu với tốc độ 250 MB/s mỗi hướng trên mỗi luồng. Với tối đa 32 luồng, PCIe cho phép truyền tải tổng cộng 8 GB/s mỗi chiều</a:t>
            </a:r>
            <a:r>
              <a:rPr lang="vi-VN" sz="2400"/>
              <a:t>. </a:t>
            </a:r>
            <a:endParaRPr lang="en-US" sz="2400" smtClean="0"/>
          </a:p>
          <a:p>
            <a:pPr>
              <a:lnSpc>
                <a:spcPct val="130000"/>
              </a:lnSpc>
            </a:pPr>
            <a:r>
              <a:rPr lang="vi-VN" sz="2400" smtClean="0"/>
              <a:t>Để </a:t>
            </a:r>
            <a:r>
              <a:rPr lang="vi-VN" sz="2400"/>
              <a:t>so sánh tương đương, một luồng có gần gấp đôi băng thông so với PCI thông thường, 4 luồng tương đương với phiên bản nhanh nhất của PCI-X 1.0, và 8 luồng có hiệu suất tương đương với chuẩn nhanh nhất của AGP.</a:t>
            </a:r>
            <a:endParaRPr lang="en-US" sz="2400"/>
          </a:p>
        </p:txBody>
      </p:sp>
    </p:spTree>
    <p:extLst>
      <p:ext uri="{BB962C8B-B14F-4D97-AF65-F5344CB8AC3E}">
        <p14:creationId xmlns:p14="http://schemas.microsoft.com/office/powerpoint/2010/main" val="102438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762509" cy="3046988"/>
          </a:xfrm>
          <a:prstGeom prst="rect">
            <a:avLst/>
          </a:prstGeom>
          <a:noFill/>
        </p:spPr>
        <p:txBody>
          <a:bodyPr wrap="square" rtlCol="0">
            <a:spAutoFit/>
          </a:bodyPr>
          <a:lstStyle/>
          <a:p>
            <a:pPr>
              <a:lnSpc>
                <a:spcPct val="150000"/>
              </a:lnSpc>
            </a:pPr>
            <a:r>
              <a:rPr lang="vi-VN" sz="3200">
                <a:latin typeface="Calibri" panose="020F0502020204030204" pitchFamily="34" charset="0"/>
              </a:rPr>
              <a:t>Với kỹ thuật này các mô hình, hình ảnh của đối tượng được cấu tạo bởi </a:t>
            </a:r>
            <a:r>
              <a:rPr lang="vi-VN" sz="3200" smtClean="0">
                <a:latin typeface="Calibri" panose="020F0502020204030204" pitchFamily="34" charset="0"/>
              </a:rPr>
              <a:t>các</a:t>
            </a:r>
            <a:r>
              <a:rPr lang="en-US" sz="3200" smtClean="0">
                <a:latin typeface="Calibri" panose="020F0502020204030204" pitchFamily="34" charset="0"/>
              </a:rPr>
              <a:t> </a:t>
            </a:r>
            <a:r>
              <a:rPr lang="vi-VN" sz="3200" smtClean="0">
                <a:latin typeface="Calibri" panose="020F0502020204030204" pitchFamily="34" charset="0"/>
              </a:rPr>
              <a:t>điểm </a:t>
            </a:r>
            <a:r>
              <a:rPr lang="vi-VN" sz="3200">
                <a:latin typeface="Calibri" panose="020F0502020204030204" pitchFamily="34" charset="0"/>
              </a:rPr>
              <a:t>ảnh (pixel). Ta có thể thay đổi các đối tượng bằng cách thay đổi thuộc </a:t>
            </a:r>
            <a:r>
              <a:rPr lang="vi-VN" sz="3200" smtClean="0">
                <a:latin typeface="Calibri" panose="020F0502020204030204" pitchFamily="34" charset="0"/>
              </a:rPr>
              <a:t>tính(vị</a:t>
            </a:r>
            <a:r>
              <a:rPr lang="en-US" sz="3200" smtClean="0">
                <a:latin typeface="Calibri" panose="020F0502020204030204" pitchFamily="34" charset="0"/>
              </a:rPr>
              <a:t> </a:t>
            </a:r>
            <a:r>
              <a:rPr lang="vi-VN" sz="3200" smtClean="0">
                <a:latin typeface="Calibri" panose="020F0502020204030204" pitchFamily="34" charset="0"/>
              </a:rPr>
              <a:t>trí</a:t>
            </a:r>
            <a:r>
              <a:rPr lang="vi-VN" sz="3200">
                <a:latin typeface="Calibri" panose="020F0502020204030204" pitchFamily="34" charset="0"/>
              </a:rPr>
              <a:t>, màu sắc, độ sáng..) hoặc có thể xóa các điểm của đối </a:t>
            </a:r>
            <a:r>
              <a:rPr lang="vi-VN" sz="3200" smtClean="0">
                <a:latin typeface="Calibri" panose="020F0502020204030204" pitchFamily="34" charset="0"/>
              </a:rPr>
              <a:t>tượng</a:t>
            </a:r>
            <a:r>
              <a:rPr lang="en-US" sz="3200" smtClean="0">
                <a:latin typeface="Calibri" panose="020F0502020204030204" pitchFamily="34" charset="0"/>
              </a:rPr>
              <a:t>.</a:t>
            </a:r>
            <a:endParaRPr lang="en-IN" sz="2800" dirty="0">
              <a:solidFill>
                <a:prstClr val="black">
                  <a:lumMod val="85000"/>
                  <a:lumOff val="15000"/>
                </a:prstClr>
              </a:solidFill>
              <a:latin typeface="Calibri" panose="020F0502020204030204" pitchFamily="34" charset="0"/>
              <a:ea typeface="Roboto" pitchFamily="2" charset="0"/>
              <a:cs typeface="Roboto" pitchFamily="2" charset="0"/>
            </a:endParaRPr>
          </a:p>
        </p:txBody>
      </p:sp>
      <p:sp>
        <p:nvSpPr>
          <p:cNvPr id="13" name="Rectangle 12"/>
          <p:cNvSpPr/>
          <p:nvPr/>
        </p:nvSpPr>
        <p:spPr>
          <a:xfrm>
            <a:off x="39180" y="81218"/>
            <a:ext cx="12113636" cy="830997"/>
          </a:xfrm>
          <a:prstGeom prst="rect">
            <a:avLst/>
          </a:prstGeom>
          <a:noFill/>
        </p:spPr>
        <p:txBody>
          <a:bodyPr wrap="none" lIns="91440" tIns="45720" rIns="91440" bIns="45720">
            <a:spAutoFit/>
          </a:bodyPr>
          <a:lstStyle/>
          <a:p>
            <a:pPr algn="ctr"/>
            <a:r>
              <a:rPr 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Kỹ thuật đồ hoạ điểm (Sample based Graphics)</a:t>
            </a:r>
          </a:p>
        </p:txBody>
      </p:sp>
      <p:pic>
        <p:nvPicPr>
          <p:cNvPr id="2" name="Picture 1"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0664" y="4213830"/>
            <a:ext cx="10671160" cy="2580359"/>
          </a:xfrm>
          <a:prstGeom prst="rect">
            <a:avLst/>
          </a:prstGeom>
        </p:spPr>
      </p:pic>
    </p:spTree>
    <p:extLst>
      <p:ext uri="{BB962C8B-B14F-4D97-AF65-F5344CB8AC3E}">
        <p14:creationId xmlns:p14="http://schemas.microsoft.com/office/powerpoint/2010/main" val="11019869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eanBokehBackground_00001.mov">
            <a:hlinkClick r:id="" action="ppaction://media"/>
          </p:cNvPr>
          <p:cNvPicPr>
            <a:picLocks noRot="1" noChangeAspect="1"/>
          </p:cNvPicPr>
          <p:nvPr>
            <a:videoFile r:link="rId1"/>
          </p:nvPr>
        </p:nvPicPr>
        <p:blipFill>
          <a:blip r:embed="rId3" cstate="print"/>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2" name="Freeform 11"/>
          <p:cNvSpPr/>
          <p:nvPr/>
        </p:nvSpPr>
        <p:spPr>
          <a:xfrm>
            <a:off x="0" y="0"/>
            <a:ext cx="5999989" cy="6858000"/>
          </a:xfrm>
          <a:custGeom>
            <a:avLst/>
            <a:gdLst>
              <a:gd name="connsiteX0" fmla="*/ 0 w 3851920"/>
              <a:gd name="connsiteY0" fmla="*/ 0 h 4320480"/>
              <a:gd name="connsiteX1" fmla="*/ 3851920 w 3851920"/>
              <a:gd name="connsiteY1" fmla="*/ 0 h 4320480"/>
              <a:gd name="connsiteX2" fmla="*/ 3851920 w 3851920"/>
              <a:gd name="connsiteY2" fmla="*/ 4320480 h 4320480"/>
              <a:gd name="connsiteX3" fmla="*/ 0 w 3851920"/>
              <a:gd name="connsiteY3" fmla="*/ 4320480 h 4320480"/>
              <a:gd name="connsiteX4" fmla="*/ 0 w 3851920"/>
              <a:gd name="connsiteY4" fmla="*/ 0 h 4320480"/>
              <a:gd name="connsiteX0" fmla="*/ 0 w 3851920"/>
              <a:gd name="connsiteY0" fmla="*/ 0 h 4948014"/>
              <a:gd name="connsiteX1" fmla="*/ 3851920 w 3851920"/>
              <a:gd name="connsiteY1" fmla="*/ 0 h 4948014"/>
              <a:gd name="connsiteX2" fmla="*/ 3851920 w 3851920"/>
              <a:gd name="connsiteY2" fmla="*/ 4320480 h 4948014"/>
              <a:gd name="connsiteX3" fmla="*/ 0 w 3851920"/>
              <a:gd name="connsiteY3" fmla="*/ 4948014 h 4948014"/>
              <a:gd name="connsiteX4" fmla="*/ 0 w 3851920"/>
              <a:gd name="connsiteY4" fmla="*/ 0 h 4948014"/>
              <a:gd name="connsiteX0" fmla="*/ 0 w 3851920"/>
              <a:gd name="connsiteY0" fmla="*/ 0 h 5143500"/>
              <a:gd name="connsiteX1" fmla="*/ 3851920 w 3851920"/>
              <a:gd name="connsiteY1" fmla="*/ 195486 h 5143500"/>
              <a:gd name="connsiteX2" fmla="*/ 3851920 w 3851920"/>
              <a:gd name="connsiteY2" fmla="*/ 4515966 h 5143500"/>
              <a:gd name="connsiteX3" fmla="*/ 0 w 3851920"/>
              <a:gd name="connsiteY3" fmla="*/ 5143500 h 5143500"/>
              <a:gd name="connsiteX4" fmla="*/ 0 w 3851920"/>
              <a:gd name="connsiteY4" fmla="*/ 0 h 5143500"/>
              <a:gd name="connsiteX0" fmla="*/ 0 w 3851920"/>
              <a:gd name="connsiteY0" fmla="*/ 0 h 5143500"/>
              <a:gd name="connsiteX1" fmla="*/ 1547664 w 3851920"/>
              <a:gd name="connsiteY1" fmla="*/ 0 h 5143500"/>
              <a:gd name="connsiteX2" fmla="*/ 3851920 w 3851920"/>
              <a:gd name="connsiteY2" fmla="*/ 4515966 h 5143500"/>
              <a:gd name="connsiteX3" fmla="*/ 0 w 3851920"/>
              <a:gd name="connsiteY3" fmla="*/ 5143500 h 5143500"/>
              <a:gd name="connsiteX4" fmla="*/ 0 w 3851920"/>
              <a:gd name="connsiteY4" fmla="*/ 0 h 5143500"/>
              <a:gd name="connsiteX0" fmla="*/ 0 w 4211960"/>
              <a:gd name="connsiteY0" fmla="*/ 0 h 5143500"/>
              <a:gd name="connsiteX1" fmla="*/ 1547664 w 4211960"/>
              <a:gd name="connsiteY1" fmla="*/ 0 h 5143500"/>
              <a:gd name="connsiteX2" fmla="*/ 4211960 w 4211960"/>
              <a:gd name="connsiteY2" fmla="*/ 5143500 h 5143500"/>
              <a:gd name="connsiteX3" fmla="*/ 0 w 4211960"/>
              <a:gd name="connsiteY3" fmla="*/ 5143500 h 5143500"/>
              <a:gd name="connsiteX4" fmla="*/ 0 w 42119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1960" h="5143500">
                <a:moveTo>
                  <a:pt x="0" y="0"/>
                </a:moveTo>
                <a:lnTo>
                  <a:pt x="1547664" y="0"/>
                </a:lnTo>
                <a:lnTo>
                  <a:pt x="4211960" y="5143500"/>
                </a:lnTo>
                <a:lnTo>
                  <a:pt x="0" y="5143500"/>
                </a:lnTo>
                <a:lnTo>
                  <a:pt x="0" y="0"/>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prstClr val="white"/>
              </a:solidFill>
            </a:endParaRPr>
          </a:p>
        </p:txBody>
      </p:sp>
      <p:sp>
        <p:nvSpPr>
          <p:cNvPr id="11" name="TextBox 10"/>
          <p:cNvSpPr txBox="1"/>
          <p:nvPr/>
        </p:nvSpPr>
        <p:spPr>
          <a:xfrm>
            <a:off x="166255" y="1166842"/>
            <a:ext cx="11762509" cy="3626506"/>
          </a:xfrm>
          <a:prstGeom prst="rect">
            <a:avLst/>
          </a:prstGeom>
          <a:noFill/>
        </p:spPr>
        <p:txBody>
          <a:bodyPr wrap="square" rtlCol="0">
            <a:spAutoFit/>
          </a:bodyPr>
          <a:lstStyle/>
          <a:p>
            <a:pPr>
              <a:lnSpc>
                <a:spcPct val="150000"/>
              </a:lnSpc>
            </a:pPr>
            <a:r>
              <a:rPr lang="vi-VN" sz="3200"/>
              <a:t>Có thể định nghĩa đồ hoạ vector: Đồ hoạ vector = geometrical model + rendering</a:t>
            </a:r>
            <a:br>
              <a:rPr lang="vi-VN" sz="3200"/>
            </a:br>
            <a:r>
              <a:rPr lang="vi-VN" sz="3200" i="1"/>
              <a:t>Geometrical model </a:t>
            </a:r>
            <a:r>
              <a:rPr lang="vi-VN" sz="3200"/>
              <a:t>: mô hình hình học của đối tượng.</a:t>
            </a:r>
            <a:br>
              <a:rPr lang="vi-VN" sz="3200"/>
            </a:br>
            <a:r>
              <a:rPr lang="vi-VN" sz="3200" i="1"/>
              <a:t>Rendering </a:t>
            </a:r>
            <a:r>
              <a:rPr lang="vi-VN" sz="3200"/>
              <a:t>:quá trình tô trát để hiển thị từng điểm của đối tượng.</a:t>
            </a:r>
            <a:br>
              <a:rPr lang="vi-VN" sz="3200"/>
            </a:br>
            <a:endParaRPr lang="en-IN" sz="2800" dirty="0">
              <a:solidFill>
                <a:prstClr val="black">
                  <a:lumMod val="85000"/>
                  <a:lumOff val="15000"/>
                </a:prstClr>
              </a:solidFill>
              <a:latin typeface="Calibri" panose="020F0502020204030204" pitchFamily="34" charset="0"/>
              <a:ea typeface="Roboto" pitchFamily="2" charset="0"/>
              <a:cs typeface="Roboto" pitchFamily="2" charset="0"/>
            </a:endParaRPr>
          </a:p>
        </p:txBody>
      </p:sp>
      <p:sp>
        <p:nvSpPr>
          <p:cNvPr id="13" name="Rectangle 12"/>
          <p:cNvSpPr/>
          <p:nvPr/>
        </p:nvSpPr>
        <p:spPr>
          <a:xfrm>
            <a:off x="833276" y="81218"/>
            <a:ext cx="10525445" cy="830997"/>
          </a:xfrm>
          <a:prstGeom prst="rect">
            <a:avLst/>
          </a:prstGeom>
          <a:noFill/>
        </p:spPr>
        <p:txBody>
          <a:bodyPr wrap="none" lIns="91440" tIns="45720" rIns="91440" bIns="45720">
            <a:spAutoFit/>
          </a:bodyPr>
          <a:lstStyle/>
          <a:p>
            <a:pPr algn="ctr"/>
            <a:r>
              <a:rPr 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Kỹ thuật đồ hoạ </a:t>
            </a:r>
            <a:r>
              <a:rPr lang="en-US" sz="4800" b="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vector (</a:t>
            </a:r>
            <a:r>
              <a:rPr lang="en-US" sz="48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Vector Graphics)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890" y="4173272"/>
            <a:ext cx="5971935" cy="2684728"/>
          </a:xfrm>
          <a:prstGeom prst="rect">
            <a:avLst/>
          </a:prstGeom>
        </p:spPr>
      </p:pic>
    </p:spTree>
    <p:extLst>
      <p:ext uri="{BB962C8B-B14F-4D97-AF65-F5344CB8AC3E}">
        <p14:creationId xmlns:p14="http://schemas.microsoft.com/office/powerpoint/2010/main" val="9654054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72067"/>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Rectangle 23"/>
          <p:cNvSpPr/>
          <p:nvPr/>
        </p:nvSpPr>
        <p:spPr>
          <a:xfrm>
            <a:off x="0" y="0"/>
            <a:ext cx="12192000" cy="6858000"/>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Rectangle 23"/>
          <p:cNvSpPr/>
          <p:nvPr/>
        </p:nvSpPr>
        <p:spPr>
          <a:xfrm>
            <a:off x="-12896" y="3649675"/>
            <a:ext cx="12192000" cy="324915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 fmla="*/ 0 w 12192000"/>
              <a:gd name="connsiteY0" fmla="*/ 3192379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3192379 h 3729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Isosceles Triangle 25"/>
          <p:cNvSpPr/>
          <p:nvPr/>
        </p:nvSpPr>
        <p:spPr>
          <a:xfrm flipV="1">
            <a:off x="-12896" y="1234"/>
            <a:ext cx="6477864" cy="6856766"/>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2" name="Group 11"/>
          <p:cNvGrpSpPr/>
          <p:nvPr/>
        </p:nvGrpSpPr>
        <p:grpSpPr>
          <a:xfrm>
            <a:off x="9143999" y="4488893"/>
            <a:ext cx="2588455" cy="2138288"/>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3" name="Group 12"/>
          <p:cNvGrpSpPr/>
          <p:nvPr/>
        </p:nvGrpSpPr>
        <p:grpSpPr>
          <a:xfrm>
            <a:off x="2913083" y="4374623"/>
            <a:ext cx="2080113" cy="1626465"/>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7" name="Group 16"/>
          <p:cNvGrpSpPr/>
          <p:nvPr/>
        </p:nvGrpSpPr>
        <p:grpSpPr>
          <a:xfrm>
            <a:off x="1292492" y="588499"/>
            <a:ext cx="4228676" cy="30702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1" name="Rectangle 20"/>
          <p:cNvSpPr/>
          <p:nvPr/>
        </p:nvSpPr>
        <p:spPr>
          <a:xfrm>
            <a:off x="6344529" y="1652953"/>
            <a:ext cx="5860367" cy="3221502"/>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 fmla="*/ 281353 w 5537767"/>
              <a:gd name="connsiteY0" fmla="*/ 0 h 3221502"/>
              <a:gd name="connsiteX1" fmla="*/ 5537767 w 5537767"/>
              <a:gd name="connsiteY1" fmla="*/ 14068 h 3221502"/>
              <a:gd name="connsiteX2" fmla="*/ 5537767 w 5537767"/>
              <a:gd name="connsiteY2" fmla="*/ 3221502 h 3221502"/>
              <a:gd name="connsiteX3" fmla="*/ 0 w 5537767"/>
              <a:gd name="connsiteY3" fmla="*/ 3221502 h 3221502"/>
              <a:gd name="connsiteX4" fmla="*/ 281353 w 5537767"/>
              <a:gd name="connsiteY4" fmla="*/ 0 h 3221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Rectangle 21"/>
          <p:cNvSpPr/>
          <p:nvPr/>
        </p:nvSpPr>
        <p:spPr>
          <a:xfrm>
            <a:off x="0" y="1652953"/>
            <a:ext cx="6344528" cy="3214469"/>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 fmla="*/ 0 w 5844725"/>
              <a:gd name="connsiteY0" fmla="*/ 28136 h 3242605"/>
              <a:gd name="connsiteX1" fmla="*/ 5844725 w 5844725"/>
              <a:gd name="connsiteY1" fmla="*/ 0 h 3242605"/>
              <a:gd name="connsiteX2" fmla="*/ 5521168 w 5844725"/>
              <a:gd name="connsiteY2" fmla="*/ 3242605 h 3242605"/>
              <a:gd name="connsiteX3" fmla="*/ 0 w 5844725"/>
              <a:gd name="connsiteY3" fmla="*/ 3242605 h 3242605"/>
              <a:gd name="connsiteX4" fmla="*/ 0 w 5844725"/>
              <a:gd name="connsiteY4" fmla="*/ 28136 h 324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prstClr val="white"/>
              </a:solidFill>
            </a:endParaRPr>
          </a:p>
        </p:txBody>
      </p:sp>
      <p:sp>
        <p:nvSpPr>
          <p:cNvPr id="23" name="Rectangle 22"/>
          <p:cNvSpPr/>
          <p:nvPr/>
        </p:nvSpPr>
        <p:spPr>
          <a:xfrm>
            <a:off x="5422724" y="-7723"/>
            <a:ext cx="1714839" cy="687979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 fmla="*/ 0 w 970673"/>
              <a:gd name="connsiteY0" fmla="*/ 0 h 6858000"/>
              <a:gd name="connsiteX1" fmla="*/ 970673 w 970673"/>
              <a:gd name="connsiteY1" fmla="*/ 28136 h 6858000"/>
              <a:gd name="connsiteX2" fmla="*/ 351694 w 970673"/>
              <a:gd name="connsiteY2" fmla="*/ 6858000 h 6858000"/>
              <a:gd name="connsiteX3" fmla="*/ 0 w 970673"/>
              <a:gd name="connsiteY3" fmla="*/ 6858000 h 6858000"/>
              <a:gd name="connsiteX4" fmla="*/ 0 w 970673"/>
              <a:gd name="connsiteY4" fmla="*/ 0 h 6858000"/>
              <a:gd name="connsiteX0" fmla="*/ 604911 w 970673"/>
              <a:gd name="connsiteY0" fmla="*/ 0 h 6843932"/>
              <a:gd name="connsiteX1" fmla="*/ 970673 w 970673"/>
              <a:gd name="connsiteY1" fmla="*/ 14068 h 6843932"/>
              <a:gd name="connsiteX2" fmla="*/ 351694 w 970673"/>
              <a:gd name="connsiteY2" fmla="*/ 6843932 h 6843932"/>
              <a:gd name="connsiteX3" fmla="*/ 0 w 970673"/>
              <a:gd name="connsiteY3" fmla="*/ 6843932 h 6843932"/>
              <a:gd name="connsiteX4" fmla="*/ 604911 w 970673"/>
              <a:gd name="connsiteY4" fmla="*/ 0 h 6843932"/>
              <a:gd name="connsiteX0" fmla="*/ 604911 w 976649"/>
              <a:gd name="connsiteY0" fmla="*/ 3861 h 6847793"/>
              <a:gd name="connsiteX1" fmla="*/ 976649 w 976649"/>
              <a:gd name="connsiteY1" fmla="*/ 0 h 6847793"/>
              <a:gd name="connsiteX2" fmla="*/ 351694 w 976649"/>
              <a:gd name="connsiteY2" fmla="*/ 6847793 h 6847793"/>
              <a:gd name="connsiteX3" fmla="*/ 0 w 976649"/>
              <a:gd name="connsiteY3" fmla="*/ 6847793 h 6847793"/>
              <a:gd name="connsiteX4" fmla="*/ 604911 w 976649"/>
              <a:gd name="connsiteY4" fmla="*/ 3861 h 6847793"/>
              <a:gd name="connsiteX0" fmla="*/ 610888 w 976649"/>
              <a:gd name="connsiteY0" fmla="*/ 0 h 6861861"/>
              <a:gd name="connsiteX1" fmla="*/ 976649 w 976649"/>
              <a:gd name="connsiteY1" fmla="*/ 14068 h 6861861"/>
              <a:gd name="connsiteX2" fmla="*/ 351694 w 976649"/>
              <a:gd name="connsiteY2" fmla="*/ 6861861 h 6861861"/>
              <a:gd name="connsiteX3" fmla="*/ 0 w 976649"/>
              <a:gd name="connsiteY3" fmla="*/ 6861861 h 6861861"/>
              <a:gd name="connsiteX4" fmla="*/ 610888 w 976649"/>
              <a:gd name="connsiteY4" fmla="*/ 0 h 6861861"/>
              <a:gd name="connsiteX0" fmla="*/ 610888 w 976649"/>
              <a:gd name="connsiteY0" fmla="*/ 3861 h 6865722"/>
              <a:gd name="connsiteX1" fmla="*/ 976649 w 976649"/>
              <a:gd name="connsiteY1" fmla="*/ 0 h 6865722"/>
              <a:gd name="connsiteX2" fmla="*/ 351694 w 976649"/>
              <a:gd name="connsiteY2" fmla="*/ 6865722 h 6865722"/>
              <a:gd name="connsiteX3" fmla="*/ 0 w 976649"/>
              <a:gd name="connsiteY3" fmla="*/ 6865722 h 6865722"/>
              <a:gd name="connsiteX4" fmla="*/ 610888 w 976649"/>
              <a:gd name="connsiteY4" fmla="*/ 3861 h 6865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7" name="Circle: Hollow 26"/>
          <p:cNvSpPr/>
          <p:nvPr/>
        </p:nvSpPr>
        <p:spPr>
          <a:xfrm>
            <a:off x="74656" y="1910437"/>
            <a:ext cx="2598821" cy="2598821"/>
          </a:xfrm>
          <a:prstGeom prst="donut">
            <a:avLst>
              <a:gd name="adj" fmla="val 6411"/>
            </a:avLst>
          </a:prstGeom>
          <a:solidFill>
            <a:srgbClr val="2CB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29" name="TextBox 28"/>
          <p:cNvSpPr txBox="1"/>
          <p:nvPr/>
        </p:nvSpPr>
        <p:spPr>
          <a:xfrm>
            <a:off x="-36098" y="336742"/>
            <a:ext cx="4019518" cy="830997"/>
          </a:xfrm>
          <a:prstGeom prst="rect">
            <a:avLst/>
          </a:prstGeom>
          <a:noFill/>
        </p:spPr>
        <p:txBody>
          <a:bodyPr wrap="square" rtlCol="0">
            <a:spAutoFit/>
          </a:bodyPr>
          <a:lstStyle/>
          <a:p>
            <a:r>
              <a:rPr 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Đồ hoạ điểm</a:t>
            </a:r>
            <a:endPar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0" name="Circle: Hollow 29"/>
          <p:cNvSpPr/>
          <p:nvPr/>
        </p:nvSpPr>
        <p:spPr>
          <a:xfrm>
            <a:off x="9102629" y="1932068"/>
            <a:ext cx="2598821" cy="2598821"/>
          </a:xfrm>
          <a:prstGeom prst="donut">
            <a:avLst>
              <a:gd name="adj" fmla="val 641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32" name="TextBox 31"/>
          <p:cNvSpPr txBox="1"/>
          <p:nvPr/>
        </p:nvSpPr>
        <p:spPr>
          <a:xfrm>
            <a:off x="2935725" y="1785517"/>
            <a:ext cx="2971890" cy="1938992"/>
          </a:xfrm>
          <a:prstGeom prst="rect">
            <a:avLst/>
          </a:prstGeom>
          <a:noFill/>
        </p:spPr>
        <p:txBody>
          <a:bodyPr wrap="square" rtlCol="0">
            <a:spAutoFit/>
          </a:bodyPr>
          <a:lstStyle/>
          <a:p>
            <a:r>
              <a:rPr lang="vi-VN" sz="2400">
                <a:solidFill>
                  <a:schemeClr val="bg1"/>
                </a:solidFill>
                <a:latin typeface="Calibri" panose="020F0502020204030204" pitchFamily="34" charset="0"/>
              </a:rPr>
              <a:t>Hình ảnh và mô hình của các vật </a:t>
            </a:r>
            <a:r>
              <a:rPr lang="vi-VN" sz="2400" smtClean="0">
                <a:solidFill>
                  <a:schemeClr val="bg1"/>
                </a:solidFill>
                <a:latin typeface="Calibri" panose="020F0502020204030204" pitchFamily="34" charset="0"/>
              </a:rPr>
              <a:t>thể</a:t>
            </a:r>
            <a:r>
              <a:rPr lang="en-US" sz="2400" smtClean="0">
                <a:solidFill>
                  <a:schemeClr val="bg1"/>
                </a:solidFill>
                <a:latin typeface="Calibri" panose="020F0502020204030204" pitchFamily="34" charset="0"/>
              </a:rPr>
              <a:t> </a:t>
            </a:r>
            <a:r>
              <a:rPr lang="vi-VN" sz="2400" smtClean="0">
                <a:solidFill>
                  <a:schemeClr val="bg1"/>
                </a:solidFill>
                <a:latin typeface="Calibri" panose="020F0502020204030204" pitchFamily="34" charset="0"/>
              </a:rPr>
              <a:t>được </a:t>
            </a:r>
            <a:r>
              <a:rPr lang="vi-VN" sz="2400">
                <a:solidFill>
                  <a:schemeClr val="bg1"/>
                </a:solidFill>
                <a:latin typeface="Calibri" panose="020F0502020204030204" pitchFamily="34" charset="0"/>
              </a:rPr>
              <a:t>biểu diễn bởi tập hợp các điểm</a:t>
            </a:r>
            <a:br>
              <a:rPr lang="vi-VN" sz="2400">
                <a:solidFill>
                  <a:schemeClr val="bg1"/>
                </a:solidFill>
                <a:latin typeface="Calibri" panose="020F0502020204030204" pitchFamily="34" charset="0"/>
              </a:rPr>
            </a:br>
            <a:r>
              <a:rPr lang="vi-VN" sz="2400">
                <a:solidFill>
                  <a:schemeClr val="bg1"/>
                </a:solidFill>
                <a:latin typeface="Calibri" panose="020F0502020204030204" pitchFamily="34" charset="0"/>
              </a:rPr>
              <a:t>của lưới (grid</a:t>
            </a:r>
            <a:r>
              <a:rPr lang="vi-VN" sz="2400" smtClean="0">
                <a:solidFill>
                  <a:schemeClr val="bg1"/>
                </a:solidFill>
                <a:latin typeface="Calibri" panose="020F0502020204030204" pitchFamily="34" charset="0"/>
              </a:rPr>
              <a:t>)</a:t>
            </a:r>
            <a:endParaRPr lang="en-IN" sz="2400" dirty="0">
              <a:solidFill>
                <a:schemeClr val="bg1"/>
              </a:solidFill>
              <a:latin typeface="Calibri" panose="020F0502020204030204" pitchFamily="34" charset="0"/>
              <a:ea typeface="Roboto Light" panose="02000000000000000000" pitchFamily="2" charset="0"/>
              <a:cs typeface="Roboto Light" panose="02000000000000000000" pitchFamily="2" charset="0"/>
            </a:endParaRPr>
          </a:p>
        </p:txBody>
      </p:sp>
      <p:pic>
        <p:nvPicPr>
          <p:cNvPr id="5122" name="Picture 2" descr="Káº¿t quáº£ hÃ¬nh áº£nh cho pixel l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4588" y="1964243"/>
            <a:ext cx="2454076" cy="248792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8488721" y="4747221"/>
            <a:ext cx="4019518" cy="830997"/>
          </a:xfrm>
          <a:prstGeom prst="rect">
            <a:avLst/>
          </a:prstGeom>
          <a:noFill/>
        </p:spPr>
        <p:txBody>
          <a:bodyPr wrap="square" rtlCol="0">
            <a:spAutoFit/>
          </a:bodyPr>
          <a:lstStyle/>
          <a:p>
            <a:r>
              <a:rPr 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Đồ hoạ </a:t>
            </a:r>
            <a:r>
              <a:rPr lang="en-US" sz="48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vector</a:t>
            </a:r>
            <a:endPar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6" name="TextBox 35"/>
          <p:cNvSpPr txBox="1"/>
          <p:nvPr/>
        </p:nvSpPr>
        <p:spPr>
          <a:xfrm>
            <a:off x="182437" y="4849648"/>
            <a:ext cx="2971890" cy="1938992"/>
          </a:xfrm>
          <a:prstGeom prst="rect">
            <a:avLst/>
          </a:prstGeom>
          <a:noFill/>
        </p:spPr>
        <p:txBody>
          <a:bodyPr wrap="square" rtlCol="0">
            <a:spAutoFit/>
          </a:bodyPr>
          <a:lstStyle/>
          <a:p>
            <a:r>
              <a:rPr lang="en-US" sz="2400">
                <a:latin typeface="Calibri" panose="020F0502020204030204" pitchFamily="34" charset="0"/>
              </a:rPr>
              <a:t>Thay đổi thuộc tính của các pixel =&gt;</a:t>
            </a:r>
            <a:br>
              <a:rPr lang="en-US" sz="2400">
                <a:latin typeface="Calibri" panose="020F0502020204030204" pitchFamily="34" charset="0"/>
              </a:rPr>
            </a:br>
            <a:r>
              <a:rPr lang="en-US" sz="2400">
                <a:latin typeface="Calibri" panose="020F0502020204030204" pitchFamily="34" charset="0"/>
              </a:rPr>
              <a:t>thay đổi từng phần và từng vùng của</a:t>
            </a:r>
            <a:br>
              <a:rPr lang="en-US" sz="2400">
                <a:latin typeface="Calibri" panose="020F0502020204030204" pitchFamily="34" charset="0"/>
              </a:rPr>
            </a:br>
            <a:r>
              <a:rPr lang="en-US" sz="2400">
                <a:latin typeface="Calibri" panose="020F0502020204030204" pitchFamily="34" charset="0"/>
              </a:rPr>
              <a:t>hình ảnh</a:t>
            </a:r>
            <a:endParaRPr lang="en-IN" sz="2400" dirty="0">
              <a:latin typeface="Calibri" panose="020F0502020204030204" pitchFamily="34" charset="0"/>
            </a:endParaRPr>
          </a:p>
        </p:txBody>
      </p:sp>
      <p:sp>
        <p:nvSpPr>
          <p:cNvPr id="2" name="Rectangle 1"/>
          <p:cNvSpPr/>
          <p:nvPr/>
        </p:nvSpPr>
        <p:spPr>
          <a:xfrm>
            <a:off x="3226036" y="4826996"/>
            <a:ext cx="2203567" cy="1938992"/>
          </a:xfrm>
          <a:prstGeom prst="rect">
            <a:avLst/>
          </a:prstGeom>
        </p:spPr>
        <p:txBody>
          <a:bodyPr wrap="square">
            <a:spAutoFit/>
          </a:bodyPr>
          <a:lstStyle/>
          <a:p>
            <a:r>
              <a:rPr lang="vi-VN" sz="2400">
                <a:latin typeface="Calibri" panose="020F0502020204030204" pitchFamily="34" charset="0"/>
              </a:rPr>
              <a:t>Copy được các pixel từ một hình ảnh</a:t>
            </a:r>
            <a:br>
              <a:rPr lang="vi-VN" sz="2400">
                <a:latin typeface="Calibri" panose="020F0502020204030204" pitchFamily="34" charset="0"/>
              </a:rPr>
            </a:br>
            <a:r>
              <a:rPr lang="vi-VN" sz="2400">
                <a:latin typeface="Calibri" panose="020F0502020204030204" pitchFamily="34" charset="0"/>
              </a:rPr>
              <a:t>này sang hình ảnh </a:t>
            </a:r>
            <a:r>
              <a:rPr lang="vi-VN" sz="2400" smtClean="0">
                <a:latin typeface="Calibri" panose="020F0502020204030204" pitchFamily="34" charset="0"/>
              </a:rPr>
              <a:t>khác</a:t>
            </a:r>
            <a:endParaRPr lang="en-US" sz="2400">
              <a:latin typeface="Calibri" panose="020F0502020204030204" pitchFamily="34" charset="0"/>
            </a:endParaRPr>
          </a:p>
        </p:txBody>
      </p:sp>
      <p:sp>
        <p:nvSpPr>
          <p:cNvPr id="38" name="TextBox 37"/>
          <p:cNvSpPr txBox="1"/>
          <p:nvPr/>
        </p:nvSpPr>
        <p:spPr>
          <a:xfrm>
            <a:off x="6447017" y="5377348"/>
            <a:ext cx="2971890" cy="1200329"/>
          </a:xfrm>
          <a:prstGeom prst="rect">
            <a:avLst/>
          </a:prstGeom>
          <a:noFill/>
        </p:spPr>
        <p:txBody>
          <a:bodyPr wrap="square" rtlCol="0">
            <a:spAutoFit/>
          </a:bodyPr>
          <a:lstStyle/>
          <a:p>
            <a:r>
              <a:rPr lang="en-US" sz="2400"/>
              <a:t>Không thay đổi </a:t>
            </a:r>
            <a:endParaRPr lang="en-US" sz="2400" smtClean="0"/>
          </a:p>
          <a:p>
            <a:r>
              <a:rPr lang="en-US" sz="2400" smtClean="0"/>
              <a:t>thuộc </a:t>
            </a:r>
            <a:r>
              <a:rPr lang="en-US" sz="2400"/>
              <a:t>tính của </a:t>
            </a:r>
            <a:endParaRPr lang="en-US" sz="2400" smtClean="0"/>
          </a:p>
          <a:p>
            <a:r>
              <a:rPr lang="en-US" sz="2400"/>
              <a:t>t</a:t>
            </a:r>
            <a:r>
              <a:rPr lang="en-US" sz="2400" smtClean="0"/>
              <a:t>ừng điểm </a:t>
            </a:r>
            <a:r>
              <a:rPr lang="en-US" sz="2400"/>
              <a:t>trực </a:t>
            </a:r>
            <a:r>
              <a:rPr lang="en-US" sz="2400" smtClean="0"/>
              <a:t>tiếp</a:t>
            </a:r>
            <a:endParaRPr lang="en-IN" sz="2400" dirty="0">
              <a:solidFill>
                <a:schemeClr val="bg1"/>
              </a:solidFill>
              <a:latin typeface="Calibri" panose="020F0502020204030204" pitchFamily="34" charset="0"/>
              <a:ea typeface="Roboto Light" panose="02000000000000000000" pitchFamily="2" charset="0"/>
              <a:cs typeface="Roboto Light" panose="02000000000000000000" pitchFamily="2" charset="0"/>
            </a:endParaRPr>
          </a:p>
        </p:txBody>
      </p:sp>
      <p:sp>
        <p:nvSpPr>
          <p:cNvPr id="39" name="TextBox 38"/>
          <p:cNvSpPr txBox="1"/>
          <p:nvPr/>
        </p:nvSpPr>
        <p:spPr>
          <a:xfrm>
            <a:off x="7314683" y="81794"/>
            <a:ext cx="4752626" cy="1569660"/>
          </a:xfrm>
          <a:prstGeom prst="rect">
            <a:avLst/>
          </a:prstGeom>
          <a:noFill/>
        </p:spPr>
        <p:txBody>
          <a:bodyPr wrap="square" rtlCol="0">
            <a:spAutoFit/>
          </a:bodyPr>
          <a:lstStyle/>
          <a:p>
            <a:r>
              <a:rPr lang="en-US" sz="2400"/>
              <a:t>Quan sát hình ảnh và mô hình </a:t>
            </a:r>
            <a:r>
              <a:rPr lang="en-US" sz="2400" smtClean="0"/>
              <a:t>của hình </a:t>
            </a:r>
            <a:r>
              <a:rPr lang="en-US" sz="2400"/>
              <a:t>ảnh và sự vật ở nhiều góc độ </a:t>
            </a:r>
            <a:r>
              <a:rPr lang="en-US" sz="2400" smtClean="0"/>
              <a:t>khác nhau </a:t>
            </a:r>
            <a:r>
              <a:rPr lang="en-US" sz="2400"/>
              <a:t>bằng cách thay đổi điểm nhìn </a:t>
            </a:r>
            <a:r>
              <a:rPr lang="en-US" sz="2400" smtClean="0"/>
              <a:t>và góc nhìn</a:t>
            </a:r>
            <a:endParaRPr lang="en-IN" sz="2400" dirty="0">
              <a:solidFill>
                <a:schemeClr val="bg1"/>
              </a:solidFill>
              <a:latin typeface="Calibri" panose="020F0502020204030204" pitchFamily="34" charset="0"/>
              <a:ea typeface="Roboto Light" panose="02000000000000000000" pitchFamily="2" charset="0"/>
              <a:cs typeface="Roboto Light" panose="02000000000000000000" pitchFamily="2" charset="0"/>
            </a:endParaRPr>
          </a:p>
        </p:txBody>
      </p:sp>
      <p:sp>
        <p:nvSpPr>
          <p:cNvPr id="40" name="TextBox 39"/>
          <p:cNvSpPr txBox="1"/>
          <p:nvPr/>
        </p:nvSpPr>
        <p:spPr>
          <a:xfrm>
            <a:off x="6899774" y="1895060"/>
            <a:ext cx="2288562" cy="3046988"/>
          </a:xfrm>
          <a:prstGeom prst="rect">
            <a:avLst/>
          </a:prstGeom>
          <a:noFill/>
        </p:spPr>
        <p:txBody>
          <a:bodyPr wrap="square" rtlCol="0">
            <a:spAutoFit/>
          </a:bodyPr>
          <a:lstStyle/>
          <a:p>
            <a:r>
              <a:rPr lang="vi-VN" sz="2400"/>
              <a:t>Xử lý với từng thành phần hình học </a:t>
            </a:r>
            <a:r>
              <a:rPr lang="vi-VN" sz="2400" smtClean="0"/>
              <a:t>cơ</a:t>
            </a:r>
            <a:r>
              <a:rPr lang="en-US" sz="2400" smtClean="0"/>
              <a:t> </a:t>
            </a:r>
            <a:r>
              <a:rPr lang="vi-VN" sz="2400" smtClean="0"/>
              <a:t>sở </a:t>
            </a:r>
            <a:r>
              <a:rPr lang="vi-VN" sz="2400"/>
              <a:t>của nó và thực hiện quá trình tô </a:t>
            </a:r>
            <a:r>
              <a:rPr lang="vi-VN" sz="2400" smtClean="0"/>
              <a:t>trát</a:t>
            </a:r>
            <a:r>
              <a:rPr lang="en-US" sz="2400" smtClean="0"/>
              <a:t> </a:t>
            </a:r>
            <a:r>
              <a:rPr lang="vi-VN" sz="2400" smtClean="0"/>
              <a:t>và </a:t>
            </a:r>
            <a:r>
              <a:rPr lang="vi-VN" sz="2400"/>
              <a:t>hiển thị </a:t>
            </a:r>
            <a:r>
              <a:rPr lang="vi-VN" sz="2400" smtClean="0"/>
              <a:t>lại</a:t>
            </a:r>
            <a:r>
              <a:rPr lang="vi-VN" sz="2400"/>
              <a:t/>
            </a:r>
            <a:br>
              <a:rPr lang="vi-VN" sz="2400"/>
            </a:br>
            <a:endParaRPr lang="en-IN" sz="2400" dirty="0">
              <a:solidFill>
                <a:schemeClr val="bg1"/>
              </a:solidFill>
              <a:latin typeface="Calibri" panose="020F0502020204030204" pitchFamily="34" charset="0"/>
              <a:ea typeface="Roboto Light" panose="02000000000000000000" pitchFamily="2" charset="0"/>
              <a:cs typeface="Roboto Light" panose="02000000000000000000" pitchFamily="2" charset="0"/>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158421" y="1988698"/>
            <a:ext cx="2487235" cy="2487236"/>
          </a:xfrm>
          <a:prstGeom prst="ellipse">
            <a:avLst/>
          </a:prstGeom>
          <a:ln>
            <a:noFill/>
          </a:ln>
          <a:effectLst>
            <a:softEdge rad="112500"/>
          </a:effectLst>
        </p:spPr>
      </p:pic>
    </p:spTree>
    <p:extLst>
      <p:ext uri="{BB962C8B-B14F-4D97-AF65-F5344CB8AC3E}">
        <p14:creationId xmlns:p14="http://schemas.microsoft.com/office/powerpoint/2010/main" val="898253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A2F"/>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 xmlns:a16="http://schemas.microsoft.com/office/drawing/2014/main" id="{13D6E470-C551-41D9-932D-3F8B0CB59562}"/>
              </a:ext>
            </a:extLst>
          </p:cNvPr>
          <p:cNvGrpSpPr/>
          <p:nvPr/>
        </p:nvGrpSpPr>
        <p:grpSpPr>
          <a:xfrm>
            <a:off x="0" y="126219"/>
            <a:ext cx="11999363" cy="6683659"/>
            <a:chOff x="277671" y="242052"/>
            <a:chExt cx="11999363" cy="6683659"/>
          </a:xfrm>
          <a:effectLst>
            <a:reflection blurRad="6350" stA="52000" endA="300" endPos="8000" dir="5400000" sy="-100000" algn="bl" rotWithShape="0"/>
          </a:effectLst>
        </p:grpSpPr>
        <p:sp>
          <p:nvSpPr>
            <p:cNvPr id="33" name="Freeform: Shape 32">
              <a:extLst>
                <a:ext uri="{FF2B5EF4-FFF2-40B4-BE49-F238E27FC236}">
                  <a16:creationId xmlns="" xmlns:a16="http://schemas.microsoft.com/office/drawing/2014/main" id="{1F11248B-370C-4C6B-90DD-7F8385E81958}"/>
                </a:ext>
              </a:extLst>
            </p:cNvPr>
            <p:cNvSpPr/>
            <p:nvPr/>
          </p:nvSpPr>
          <p:spPr>
            <a:xfrm rot="7200000">
              <a:off x="2865045" y="2144195"/>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a:gsLst>
                <a:gs pos="100000">
                  <a:srgbClr val="C7F464"/>
                </a:gs>
                <a:gs pos="0">
                  <a:srgbClr val="D8F793"/>
                </a:gs>
              </a:gsLst>
              <a:lin ang="135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34" name="Freeform: Shape 33">
              <a:extLst>
                <a:ext uri="{FF2B5EF4-FFF2-40B4-BE49-F238E27FC236}">
                  <a16:creationId xmlns="" xmlns:a16="http://schemas.microsoft.com/office/drawing/2014/main" id="{66B66639-0D4C-4922-BDD9-8700A54F65C3}"/>
                </a:ext>
              </a:extLst>
            </p:cNvPr>
            <p:cNvSpPr/>
            <p:nvPr/>
          </p:nvSpPr>
          <p:spPr>
            <a:xfrm rot="14400000">
              <a:off x="4195669" y="-488169"/>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a:gsLst>
                <a:gs pos="100000">
                  <a:srgbClr val="4ECDC4"/>
                </a:gs>
                <a:gs pos="0">
                  <a:srgbClr val="76D8D1"/>
                </a:gs>
              </a:gsLst>
              <a:lin ang="135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35" name="Freeform: Shape 34">
              <a:extLst>
                <a:ext uri="{FF2B5EF4-FFF2-40B4-BE49-F238E27FC236}">
                  <a16:creationId xmlns="" xmlns:a16="http://schemas.microsoft.com/office/drawing/2014/main" id="{FB78F747-26A5-4948-A1F1-C643046E6169}"/>
                </a:ext>
              </a:extLst>
            </p:cNvPr>
            <p:cNvSpPr/>
            <p:nvPr/>
          </p:nvSpPr>
          <p:spPr>
            <a:xfrm>
              <a:off x="5812971" y="1985196"/>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flip="none" rotWithShape="1">
              <a:gsLst>
                <a:gs pos="100000">
                  <a:srgbClr val="C44D58"/>
                </a:gs>
                <a:gs pos="0">
                  <a:srgbClr val="FF6B6B"/>
                </a:gs>
              </a:gsLst>
              <a:lin ang="135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black"/>
                </a:solidFill>
              </a:endParaRPr>
            </a:p>
          </p:txBody>
        </p:sp>
        <p:sp>
          <p:nvSpPr>
            <p:cNvPr id="36" name="Oval 35">
              <a:extLst>
                <a:ext uri="{FF2B5EF4-FFF2-40B4-BE49-F238E27FC236}">
                  <a16:creationId xmlns="" xmlns:a16="http://schemas.microsoft.com/office/drawing/2014/main" id="{CA3D3930-2166-4BC1-AD69-1B07CBD4A27A}"/>
                </a:ext>
              </a:extLst>
            </p:cNvPr>
            <p:cNvSpPr/>
            <p:nvPr/>
          </p:nvSpPr>
          <p:spPr>
            <a:xfrm>
              <a:off x="4754339" y="2430374"/>
              <a:ext cx="1919824" cy="19198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ln w="28575">
              <a:no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smtClean="0">
                  <a:solidFill>
                    <a:srgbClr val="002060"/>
                  </a:solidFill>
                </a:rPr>
                <a:t>Kiến tạo đồ họa</a:t>
              </a:r>
              <a:endParaRPr lang="en-IN" sz="2400">
                <a:solidFill>
                  <a:srgbClr val="002060"/>
                </a:solidFill>
              </a:endParaRPr>
            </a:p>
          </p:txBody>
        </p:sp>
        <p:sp>
          <p:nvSpPr>
            <p:cNvPr id="38" name="TextBox 37">
              <a:extLst>
                <a:ext uri="{FF2B5EF4-FFF2-40B4-BE49-F238E27FC236}">
                  <a16:creationId xmlns="" xmlns:a16="http://schemas.microsoft.com/office/drawing/2014/main" id="{15E1D684-86FD-433A-9EC5-E2B32C71EDA3}"/>
                </a:ext>
              </a:extLst>
            </p:cNvPr>
            <p:cNvSpPr txBox="1"/>
            <p:nvPr/>
          </p:nvSpPr>
          <p:spPr>
            <a:xfrm>
              <a:off x="4154533" y="1180369"/>
              <a:ext cx="3599702" cy="738664"/>
            </a:xfrm>
            <a:prstGeom prst="rect">
              <a:avLst/>
            </a:prstGeom>
            <a:noFill/>
          </p:spPr>
          <p:txBody>
            <a:bodyPr wrap="square" rtlCol="0">
              <a:spAutoFit/>
            </a:bodyPr>
            <a:lstStyle/>
            <a:p>
              <a:pPr algn="ctr"/>
              <a:r>
                <a:rPr lang="en-US" sz="1400" spc="600">
                  <a:solidFill>
                    <a:prstClr val="black"/>
                  </a:solidFill>
                </a:rPr>
                <a:t>Computer Aided Design/Computer Aided</a:t>
              </a:r>
              <a:br>
                <a:rPr lang="en-US" sz="1400" spc="600">
                  <a:solidFill>
                    <a:prstClr val="black"/>
                  </a:solidFill>
                </a:rPr>
              </a:br>
              <a:r>
                <a:rPr lang="en-US" sz="1400" spc="600">
                  <a:solidFill>
                    <a:prstClr val="black"/>
                  </a:solidFill>
                </a:rPr>
                <a:t>Manufacture System</a:t>
              </a:r>
              <a:endParaRPr lang="en-IN" sz="1400" spc="600" dirty="0">
                <a:solidFill>
                  <a:prstClr val="black"/>
                </a:solidFill>
              </a:endParaRPr>
            </a:p>
          </p:txBody>
        </p:sp>
        <p:sp>
          <p:nvSpPr>
            <p:cNvPr id="40" name="TextBox 39">
              <a:extLst>
                <a:ext uri="{FF2B5EF4-FFF2-40B4-BE49-F238E27FC236}">
                  <a16:creationId xmlns="" xmlns:a16="http://schemas.microsoft.com/office/drawing/2014/main" id="{09957753-067C-49D0-A17F-D7A97487FA3D}"/>
                </a:ext>
              </a:extLst>
            </p:cNvPr>
            <p:cNvSpPr txBox="1"/>
            <p:nvPr/>
          </p:nvSpPr>
          <p:spPr>
            <a:xfrm>
              <a:off x="5032225" y="789005"/>
              <a:ext cx="1561491" cy="400110"/>
            </a:xfrm>
            <a:prstGeom prst="rect">
              <a:avLst/>
            </a:prstGeom>
            <a:noFill/>
          </p:spPr>
          <p:txBody>
            <a:bodyPr wrap="square" rtlCol="0">
              <a:spAutoFit/>
            </a:bodyPr>
            <a:lstStyle/>
            <a:p>
              <a:pPr algn="ctr"/>
              <a:r>
                <a:rPr lang="en-US" sz="2000" smtClean="0"/>
                <a:t>CAD/CAM</a:t>
              </a:r>
              <a:endParaRPr lang="en-IN" sz="2000" dirty="0">
                <a:solidFill>
                  <a:prstClr val="black"/>
                </a:solidFill>
              </a:endParaRPr>
            </a:p>
          </p:txBody>
        </p:sp>
        <p:sp>
          <p:nvSpPr>
            <p:cNvPr id="41" name="TextBox 40">
              <a:extLst>
                <a:ext uri="{FF2B5EF4-FFF2-40B4-BE49-F238E27FC236}">
                  <a16:creationId xmlns="" xmlns:a16="http://schemas.microsoft.com/office/drawing/2014/main" id="{A1F155E2-50AE-44F6-9EA6-C0D6E25D3E4F}"/>
                </a:ext>
              </a:extLst>
            </p:cNvPr>
            <p:cNvSpPr txBox="1"/>
            <p:nvPr/>
          </p:nvSpPr>
          <p:spPr>
            <a:xfrm rot="3292428">
              <a:off x="2941211" y="4439234"/>
              <a:ext cx="2426644" cy="523220"/>
            </a:xfrm>
            <a:prstGeom prst="rect">
              <a:avLst/>
            </a:prstGeom>
            <a:noFill/>
          </p:spPr>
          <p:txBody>
            <a:bodyPr wrap="square" rtlCol="0">
              <a:spAutoFit/>
            </a:bodyPr>
            <a:lstStyle/>
            <a:p>
              <a:pPr algn="ctr"/>
              <a:r>
                <a:rPr lang="en-US" sz="1400" spc="600" smtClean="0">
                  <a:solidFill>
                    <a:prstClr val="black"/>
                  </a:solidFill>
                </a:rPr>
                <a:t>PRESENTATION GRAPHICS</a:t>
              </a:r>
              <a:endParaRPr lang="en-IN" sz="1400" spc="600" dirty="0">
                <a:solidFill>
                  <a:prstClr val="black"/>
                </a:solidFill>
              </a:endParaRPr>
            </a:p>
          </p:txBody>
        </p:sp>
        <p:sp>
          <p:nvSpPr>
            <p:cNvPr id="43" name="TextBox 42">
              <a:extLst>
                <a:ext uri="{FF2B5EF4-FFF2-40B4-BE49-F238E27FC236}">
                  <a16:creationId xmlns="" xmlns:a16="http://schemas.microsoft.com/office/drawing/2014/main" id="{857AAF6B-24FE-4AA7-91BD-36B25BB0CB41}"/>
                </a:ext>
              </a:extLst>
            </p:cNvPr>
            <p:cNvSpPr txBox="1"/>
            <p:nvPr/>
          </p:nvSpPr>
          <p:spPr>
            <a:xfrm rot="18138655">
              <a:off x="6630490" y="4286570"/>
              <a:ext cx="1864113" cy="261610"/>
            </a:xfrm>
            <a:prstGeom prst="rect">
              <a:avLst/>
            </a:prstGeom>
            <a:noFill/>
          </p:spPr>
          <p:txBody>
            <a:bodyPr wrap="square" rtlCol="0">
              <a:spAutoFit/>
            </a:bodyPr>
            <a:lstStyle/>
            <a:p>
              <a:pPr algn="ctr"/>
              <a:r>
                <a:rPr lang="en-IN" sz="1100" spc="600" smtClean="0">
                  <a:solidFill>
                    <a:prstClr val="black"/>
                  </a:solidFill>
                </a:rPr>
                <a:t>ANIMATION</a:t>
              </a:r>
              <a:endParaRPr lang="en-IN" sz="1100" spc="600" dirty="0">
                <a:solidFill>
                  <a:prstClr val="black"/>
                </a:solidFill>
              </a:endParaRPr>
            </a:p>
          </p:txBody>
        </p:sp>
        <p:sp>
          <p:nvSpPr>
            <p:cNvPr id="51" name="TextBox 50">
              <a:extLst>
                <a:ext uri="{FF2B5EF4-FFF2-40B4-BE49-F238E27FC236}">
                  <a16:creationId xmlns="" xmlns:a16="http://schemas.microsoft.com/office/drawing/2014/main" id="{DEB8B9F1-1F27-4EAE-9F6A-AF5E23C644AD}"/>
                </a:ext>
              </a:extLst>
            </p:cNvPr>
            <p:cNvSpPr txBox="1"/>
            <p:nvPr/>
          </p:nvSpPr>
          <p:spPr>
            <a:xfrm>
              <a:off x="4783355" y="3221477"/>
              <a:ext cx="1864113" cy="261610"/>
            </a:xfrm>
            <a:prstGeom prst="rect">
              <a:avLst/>
            </a:prstGeom>
            <a:noFill/>
          </p:spPr>
          <p:txBody>
            <a:bodyPr wrap="square" rtlCol="0">
              <a:spAutoFit/>
            </a:bodyPr>
            <a:lstStyle/>
            <a:p>
              <a:pPr algn="ctr"/>
              <a:endParaRPr lang="en-IN" sz="1100" spc="300" dirty="0">
                <a:solidFill>
                  <a:prstClr val="black"/>
                </a:solidFill>
              </a:endParaRPr>
            </a:p>
          </p:txBody>
        </p:sp>
        <p:sp>
          <p:nvSpPr>
            <p:cNvPr id="52" name="Oval 51">
              <a:extLst>
                <a:ext uri="{FF2B5EF4-FFF2-40B4-BE49-F238E27FC236}">
                  <a16:creationId xmlns="" xmlns:a16="http://schemas.microsoft.com/office/drawing/2014/main" id="{A788F5A2-8490-4DB0-B5C4-818A8F1812E5}"/>
                </a:ext>
              </a:extLst>
            </p:cNvPr>
            <p:cNvSpPr/>
            <p:nvPr/>
          </p:nvSpPr>
          <p:spPr>
            <a:xfrm>
              <a:off x="4612304" y="2288339"/>
              <a:ext cx="2203893" cy="2203893"/>
            </a:xfrm>
            <a:prstGeom prst="ellipse">
              <a:avLst/>
            </a:prstGeom>
            <a:noFill/>
            <a:ln w="142875" cmpd="tri">
              <a:solidFill>
                <a:schemeClr val="bg1">
                  <a:lumMod val="85000"/>
                  <a:alpha val="31000"/>
                </a:schemeClr>
              </a:solid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8" name="TextBox 17">
              <a:extLst>
                <a:ext uri="{FF2B5EF4-FFF2-40B4-BE49-F238E27FC236}">
                  <a16:creationId xmlns="" xmlns:a16="http://schemas.microsoft.com/office/drawing/2014/main" id="{15E1D684-86FD-433A-9EC5-E2B32C71EDA3}"/>
                </a:ext>
              </a:extLst>
            </p:cNvPr>
            <p:cNvSpPr txBox="1"/>
            <p:nvPr/>
          </p:nvSpPr>
          <p:spPr>
            <a:xfrm>
              <a:off x="8036437" y="242052"/>
              <a:ext cx="4128434" cy="1631216"/>
            </a:xfrm>
            <a:prstGeom prst="rect">
              <a:avLst/>
            </a:prstGeom>
            <a:noFill/>
          </p:spPr>
          <p:txBody>
            <a:bodyPr wrap="square" rtlCol="0">
              <a:spAutoFit/>
            </a:bodyPr>
            <a:lstStyle/>
            <a:p>
              <a:pPr algn="ctr"/>
              <a:r>
                <a:rPr lang="en-US" sz="2000">
                  <a:solidFill>
                    <a:schemeClr val="bg1"/>
                  </a:solidFill>
                </a:rPr>
                <a:t>K</a:t>
              </a:r>
              <a:r>
                <a:rPr lang="vi-VN" sz="2000" smtClean="0">
                  <a:solidFill>
                    <a:schemeClr val="bg1"/>
                  </a:solidFill>
                </a:rPr>
                <a:t>ỹ </a:t>
              </a:r>
              <a:r>
                <a:rPr lang="vi-VN" sz="2000">
                  <a:solidFill>
                    <a:schemeClr val="bg1"/>
                  </a:solidFill>
                </a:rPr>
                <a:t>thuật đồ hoạ tập hợp các công cụ, các </a:t>
              </a:r>
              <a:r>
                <a:rPr lang="vi-VN" sz="2000" smtClean="0">
                  <a:solidFill>
                    <a:schemeClr val="bg1"/>
                  </a:solidFill>
                </a:rPr>
                <a:t>kỹ</a:t>
              </a:r>
              <a:r>
                <a:rPr lang="en-US" sz="2000" smtClean="0">
                  <a:solidFill>
                    <a:schemeClr val="bg1"/>
                  </a:solidFill>
                </a:rPr>
                <a:t> </a:t>
              </a:r>
              <a:r>
                <a:rPr lang="vi-VN" sz="2000" smtClean="0">
                  <a:solidFill>
                    <a:schemeClr val="bg1"/>
                  </a:solidFill>
                </a:rPr>
                <a:t>thuật </a:t>
              </a:r>
              <a:r>
                <a:rPr lang="vi-VN" sz="2000">
                  <a:solidFill>
                    <a:schemeClr val="bg1"/>
                  </a:solidFill>
                </a:rPr>
                <a:t>trợ giúp cho thiết kế các chi tiết và các hệ thống khác nhau: </a:t>
              </a:r>
              <a:r>
                <a:rPr lang="vi-VN" sz="2000" smtClean="0">
                  <a:solidFill>
                    <a:schemeClr val="bg1"/>
                  </a:solidFill>
                </a:rPr>
                <a:t>hệ</a:t>
              </a:r>
              <a:r>
                <a:rPr lang="en-US" sz="2000" smtClean="0">
                  <a:solidFill>
                    <a:schemeClr val="bg1"/>
                  </a:solidFill>
                </a:rPr>
                <a:t> </a:t>
              </a:r>
              <a:r>
                <a:rPr lang="vi-VN" sz="2000" smtClean="0">
                  <a:solidFill>
                    <a:schemeClr val="bg1"/>
                  </a:solidFill>
                </a:rPr>
                <a:t>thống </a:t>
              </a:r>
              <a:r>
                <a:rPr lang="vi-VN" sz="2000">
                  <a:solidFill>
                    <a:schemeClr val="bg1"/>
                  </a:solidFill>
                </a:rPr>
                <a:t>cơ, hệ thống điện, hệ thống điện </a:t>
              </a:r>
              <a:r>
                <a:rPr lang="vi-VN" sz="2000" smtClean="0">
                  <a:solidFill>
                    <a:schemeClr val="bg1"/>
                  </a:solidFill>
                </a:rPr>
                <a:t>tử</a:t>
              </a:r>
              <a:endParaRPr lang="en-IN" sz="2000" spc="600" dirty="0">
                <a:solidFill>
                  <a:schemeClr val="bg1"/>
                </a:solidFill>
              </a:endParaRPr>
            </a:p>
          </p:txBody>
        </p:sp>
        <p:sp>
          <p:nvSpPr>
            <p:cNvPr id="19" name="TextBox 18">
              <a:extLst>
                <a:ext uri="{FF2B5EF4-FFF2-40B4-BE49-F238E27FC236}">
                  <a16:creationId xmlns="" xmlns:a16="http://schemas.microsoft.com/office/drawing/2014/main" id="{15E1D684-86FD-433A-9EC5-E2B32C71EDA3}"/>
                </a:ext>
              </a:extLst>
            </p:cNvPr>
            <p:cNvSpPr txBox="1"/>
            <p:nvPr/>
          </p:nvSpPr>
          <p:spPr>
            <a:xfrm>
              <a:off x="277671" y="5602272"/>
              <a:ext cx="4128434" cy="1323439"/>
            </a:xfrm>
            <a:prstGeom prst="rect">
              <a:avLst/>
            </a:prstGeom>
            <a:noFill/>
          </p:spPr>
          <p:txBody>
            <a:bodyPr wrap="square" rtlCol="0">
              <a:spAutoFit/>
            </a:bodyPr>
            <a:lstStyle/>
            <a:p>
              <a:pPr algn="ctr"/>
              <a:r>
                <a:rPr lang="en-US" sz="2000" smtClean="0">
                  <a:solidFill>
                    <a:schemeClr val="bg1"/>
                  </a:solidFill>
                </a:rPr>
                <a:t>Gồm </a:t>
              </a:r>
              <a:r>
                <a:rPr lang="en-US" sz="2000">
                  <a:solidFill>
                    <a:schemeClr val="bg1"/>
                  </a:solidFill>
                </a:rPr>
                <a:t>các công cụ giúp</a:t>
              </a:r>
              <a:br>
                <a:rPr lang="en-US" sz="2000">
                  <a:solidFill>
                    <a:schemeClr val="bg1"/>
                  </a:solidFill>
                </a:rPr>
              </a:br>
              <a:r>
                <a:rPr lang="en-US" sz="2000">
                  <a:solidFill>
                    <a:schemeClr val="bg1"/>
                  </a:solidFill>
                </a:rPr>
                <a:t>hiển thị các số liệu thí nghiệm một cách trực quan, dựa trên các mẫu</a:t>
              </a:r>
              <a:br>
                <a:rPr lang="en-US" sz="2000">
                  <a:solidFill>
                    <a:schemeClr val="bg1"/>
                  </a:solidFill>
                </a:rPr>
              </a:br>
              <a:r>
                <a:rPr lang="en-US" sz="2000">
                  <a:solidFill>
                    <a:schemeClr val="bg1"/>
                  </a:solidFill>
                </a:rPr>
                <a:t>đồ thị hoặc các thuật toán có </a:t>
              </a:r>
              <a:r>
                <a:rPr lang="en-US" sz="2000" smtClean="0">
                  <a:solidFill>
                    <a:schemeClr val="bg1"/>
                  </a:solidFill>
                </a:rPr>
                <a:t>sẵn</a:t>
              </a:r>
              <a:endParaRPr lang="en-IN" sz="2000" spc="600" dirty="0">
                <a:solidFill>
                  <a:schemeClr val="bg1"/>
                </a:solidFill>
              </a:endParaRPr>
            </a:p>
          </p:txBody>
        </p:sp>
        <p:sp>
          <p:nvSpPr>
            <p:cNvPr id="20" name="TextBox 19">
              <a:extLst>
                <a:ext uri="{FF2B5EF4-FFF2-40B4-BE49-F238E27FC236}">
                  <a16:creationId xmlns="" xmlns:a16="http://schemas.microsoft.com/office/drawing/2014/main" id="{15E1D684-86FD-433A-9EC5-E2B32C71EDA3}"/>
                </a:ext>
              </a:extLst>
            </p:cNvPr>
            <p:cNvSpPr txBox="1"/>
            <p:nvPr/>
          </p:nvSpPr>
          <p:spPr>
            <a:xfrm>
              <a:off x="8148600" y="4700844"/>
              <a:ext cx="4128434" cy="1938992"/>
            </a:xfrm>
            <a:prstGeom prst="rect">
              <a:avLst/>
            </a:prstGeom>
            <a:noFill/>
          </p:spPr>
          <p:txBody>
            <a:bodyPr wrap="square" rtlCol="0">
              <a:spAutoFit/>
            </a:bodyPr>
            <a:lstStyle/>
            <a:p>
              <a:pPr algn="ctr"/>
              <a:r>
                <a:rPr lang="en-US" sz="2000" smtClean="0">
                  <a:solidFill>
                    <a:schemeClr val="bg1"/>
                  </a:solidFill>
                </a:rPr>
                <a:t>Bao </a:t>
              </a:r>
              <a:r>
                <a:rPr lang="en-US" sz="2000">
                  <a:solidFill>
                    <a:schemeClr val="bg1"/>
                  </a:solidFill>
                </a:rPr>
                <a:t>gồm các công cụ giúp cho các</a:t>
              </a:r>
              <a:br>
                <a:rPr lang="en-US" sz="2000">
                  <a:solidFill>
                    <a:schemeClr val="bg1"/>
                  </a:solidFill>
                </a:rPr>
              </a:br>
              <a:r>
                <a:rPr lang="en-US" sz="2000">
                  <a:solidFill>
                    <a:schemeClr val="bg1"/>
                  </a:solidFill>
                </a:rPr>
                <a:t>hoạ sĩ, các nhà thiết kế phim hoạt hình chuyên nghiệp làm các kỹ</a:t>
              </a:r>
              <a:br>
                <a:rPr lang="en-US" sz="2000">
                  <a:solidFill>
                    <a:schemeClr val="bg1"/>
                  </a:solidFill>
                </a:rPr>
              </a:br>
              <a:r>
                <a:rPr lang="en-US" sz="2000">
                  <a:solidFill>
                    <a:schemeClr val="bg1"/>
                  </a:solidFill>
                </a:rPr>
                <a:t>xảo hoạt hình, vẽ tranh... </a:t>
              </a:r>
              <a:endParaRPr lang="en-US" sz="2000" smtClean="0">
                <a:solidFill>
                  <a:schemeClr val="bg1"/>
                </a:solidFill>
              </a:endParaRPr>
            </a:p>
            <a:p>
              <a:pPr algn="ctr"/>
              <a:r>
                <a:rPr lang="en-US" sz="2000" smtClean="0">
                  <a:solidFill>
                    <a:schemeClr val="bg1"/>
                  </a:solidFill>
                </a:rPr>
                <a:t>Ví </a:t>
              </a:r>
              <a:r>
                <a:rPr lang="en-US" sz="2000">
                  <a:solidFill>
                    <a:schemeClr val="bg1"/>
                  </a:solidFill>
                </a:rPr>
                <a:t>dụ: phần mềm 3D Studio, 3D</a:t>
              </a:r>
              <a:br>
                <a:rPr lang="en-US" sz="2000">
                  <a:solidFill>
                    <a:schemeClr val="bg1"/>
                  </a:solidFill>
                </a:rPr>
              </a:br>
              <a:r>
                <a:rPr lang="en-US" sz="2000">
                  <a:solidFill>
                    <a:schemeClr val="bg1"/>
                  </a:solidFill>
                </a:rPr>
                <a:t>Animation, 3D Studio </a:t>
              </a:r>
              <a:r>
                <a:rPr lang="en-US" sz="2000" smtClean="0">
                  <a:solidFill>
                    <a:schemeClr val="bg1"/>
                  </a:solidFill>
                </a:rPr>
                <a:t>Max</a:t>
              </a:r>
              <a:endParaRPr lang="en-IN" sz="2000" spc="600" dirty="0">
                <a:solidFill>
                  <a:schemeClr val="bg1"/>
                </a:solidFill>
              </a:endParaRPr>
            </a:p>
          </p:txBody>
        </p:sp>
      </p:grpSp>
      <p:sp>
        <p:nvSpPr>
          <p:cNvPr id="21" name="TextBox 20"/>
          <p:cNvSpPr txBox="1"/>
          <p:nvPr/>
        </p:nvSpPr>
        <p:spPr>
          <a:xfrm>
            <a:off x="-20473" y="-113687"/>
            <a:ext cx="4309668" cy="1569660"/>
          </a:xfrm>
          <a:prstGeom prst="rect">
            <a:avLst/>
          </a:prstGeom>
          <a:noFill/>
        </p:spPr>
        <p:txBody>
          <a:bodyPr wrap="square" rtlCol="0">
            <a:spAutoFit/>
          </a:bodyPr>
          <a:lstStyle/>
          <a:p>
            <a:r>
              <a:rPr lang="en-US" sz="48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Phân loại theo lĩnh vực</a:t>
            </a:r>
            <a:endPar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890144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 xmlns:a16="http://schemas.microsoft.com/office/drawing/2014/main" id="{4722DFCF-020F-4EFB-942A-8E0E2DF9E310}"/>
              </a:ext>
            </a:extLst>
          </p:cNvPr>
          <p:cNvSpPr/>
          <p:nvPr/>
        </p:nvSpPr>
        <p:spPr>
          <a:xfrm>
            <a:off x="6236232" y="0"/>
            <a:ext cx="5955768"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3" name="Rectangle 62">
            <a:extLst>
              <a:ext uri="{FF2B5EF4-FFF2-40B4-BE49-F238E27FC236}">
                <a16:creationId xmlns="" xmlns:a16="http://schemas.microsoft.com/office/drawing/2014/main" id="{B60A336E-9D5A-4A14-A353-46F58D4D057A}"/>
              </a:ext>
            </a:extLst>
          </p:cNvPr>
          <p:cNvSpPr/>
          <p:nvPr/>
        </p:nvSpPr>
        <p:spPr>
          <a:xfrm>
            <a:off x="6236232" y="0"/>
            <a:ext cx="5967250" cy="6858000"/>
          </a:xfrm>
          <a:prstGeom prst="rect">
            <a:avLst/>
          </a:prstGeom>
          <a:solidFill>
            <a:srgbClr val="22195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grpSp>
        <p:nvGrpSpPr>
          <p:cNvPr id="60" name="Group 59">
            <a:extLst>
              <a:ext uri="{FF2B5EF4-FFF2-40B4-BE49-F238E27FC236}">
                <a16:creationId xmlns="" xmlns:a16="http://schemas.microsoft.com/office/drawing/2014/main" id="{25091E27-E7E4-4C84-A470-B12AA56FC55A}"/>
              </a:ext>
            </a:extLst>
          </p:cNvPr>
          <p:cNvGrpSpPr/>
          <p:nvPr/>
        </p:nvGrpSpPr>
        <p:grpSpPr>
          <a:xfrm>
            <a:off x="6294041" y="254284"/>
            <a:ext cx="465223" cy="465223"/>
            <a:chOff x="6673515" y="3520138"/>
            <a:chExt cx="465223" cy="465223"/>
          </a:xfrm>
        </p:grpSpPr>
        <p:sp>
          <p:nvSpPr>
            <p:cNvPr id="51" name="Rectangle 50">
              <a:extLst>
                <a:ext uri="{FF2B5EF4-FFF2-40B4-BE49-F238E27FC236}">
                  <a16:creationId xmlns="" xmlns:a16="http://schemas.microsoft.com/office/drawing/2014/main" id="{3E702477-4FCB-47D6-8423-FBD569AC10C6}"/>
                </a:ext>
              </a:extLst>
            </p:cNvPr>
            <p:cNvSpPr/>
            <p:nvPr/>
          </p:nvSpPr>
          <p:spPr>
            <a:xfrm>
              <a:off x="6673515" y="3520138"/>
              <a:ext cx="465223" cy="465223"/>
            </a:xfrm>
            <a:prstGeom prst="rect">
              <a:avLst/>
            </a:prstGeom>
            <a:solidFill>
              <a:srgbClr val="11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56" name="Graphic 55" descr="Network">
              <a:extLst>
                <a:ext uri="{FF2B5EF4-FFF2-40B4-BE49-F238E27FC236}">
                  <a16:creationId xmlns="" xmlns:a16="http://schemas.microsoft.com/office/drawing/2014/main" id="{917C528E-FB15-4B83-A6B5-10623EA54F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6725178" y="3572749"/>
              <a:ext cx="360000" cy="360000"/>
            </a:xfrm>
            <a:prstGeom prst="rect">
              <a:avLst/>
            </a:prstGeom>
          </p:spPr>
        </p:pic>
      </p:grpSp>
      <p:grpSp>
        <p:nvGrpSpPr>
          <p:cNvPr id="61" name="Group 60">
            <a:extLst>
              <a:ext uri="{FF2B5EF4-FFF2-40B4-BE49-F238E27FC236}">
                <a16:creationId xmlns="" xmlns:a16="http://schemas.microsoft.com/office/drawing/2014/main" id="{F7ED65DD-2406-45AA-B3FC-40FD6B3E557D}"/>
              </a:ext>
            </a:extLst>
          </p:cNvPr>
          <p:cNvGrpSpPr/>
          <p:nvPr/>
        </p:nvGrpSpPr>
        <p:grpSpPr>
          <a:xfrm>
            <a:off x="198554" y="1042796"/>
            <a:ext cx="465223" cy="465223"/>
            <a:chOff x="6673516" y="2020201"/>
            <a:chExt cx="465223" cy="465223"/>
          </a:xfrm>
        </p:grpSpPr>
        <p:sp>
          <p:nvSpPr>
            <p:cNvPr id="50" name="Rectangle 49">
              <a:extLst>
                <a:ext uri="{FF2B5EF4-FFF2-40B4-BE49-F238E27FC236}">
                  <a16:creationId xmlns="" xmlns:a16="http://schemas.microsoft.com/office/drawing/2014/main" id="{504D79C2-9767-479E-BADD-34C04A263C5E}"/>
                </a:ext>
              </a:extLst>
            </p:cNvPr>
            <p:cNvSpPr/>
            <p:nvPr/>
          </p:nvSpPr>
          <p:spPr>
            <a:xfrm>
              <a:off x="6673516" y="2020201"/>
              <a:ext cx="465223" cy="465223"/>
            </a:xfrm>
            <a:prstGeom prst="rect">
              <a:avLst/>
            </a:prstGeom>
            <a:solidFill>
              <a:srgbClr val="11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58" name="Graphic 57" descr="Lightbulb">
              <a:extLst>
                <a:ext uri="{FF2B5EF4-FFF2-40B4-BE49-F238E27FC236}">
                  <a16:creationId xmlns="" xmlns:a16="http://schemas.microsoft.com/office/drawing/2014/main" id="{61BF38EE-CE26-49B8-B333-3F34985487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726125" y="2072812"/>
              <a:ext cx="360000" cy="360000"/>
            </a:xfrm>
            <a:prstGeom prst="rect">
              <a:avLst/>
            </a:prstGeom>
          </p:spPr>
        </p:pic>
      </p:grpSp>
      <p:grpSp>
        <p:nvGrpSpPr>
          <p:cNvPr id="71" name="Group 70">
            <a:extLst>
              <a:ext uri="{FF2B5EF4-FFF2-40B4-BE49-F238E27FC236}">
                <a16:creationId xmlns="" xmlns:a16="http://schemas.microsoft.com/office/drawing/2014/main" id="{9E10F32B-FA11-4E09-A864-38D72D7CF1C3}"/>
              </a:ext>
            </a:extLst>
          </p:cNvPr>
          <p:cNvGrpSpPr/>
          <p:nvPr/>
        </p:nvGrpSpPr>
        <p:grpSpPr>
          <a:xfrm>
            <a:off x="777390" y="1059836"/>
            <a:ext cx="4826953" cy="3276063"/>
            <a:chOff x="7251893" y="2252812"/>
            <a:chExt cx="4826953" cy="3276063"/>
          </a:xfrm>
        </p:grpSpPr>
        <p:sp>
          <p:nvSpPr>
            <p:cNvPr id="69" name="TextBox 68">
              <a:extLst>
                <a:ext uri="{FF2B5EF4-FFF2-40B4-BE49-F238E27FC236}">
                  <a16:creationId xmlns="" xmlns:a16="http://schemas.microsoft.com/office/drawing/2014/main" id="{8502FD05-6877-4575-A29D-E356B5385785}"/>
                </a:ext>
              </a:extLst>
            </p:cNvPr>
            <p:cNvSpPr txBox="1"/>
            <p:nvPr/>
          </p:nvSpPr>
          <p:spPr>
            <a:xfrm>
              <a:off x="7251893" y="2252812"/>
              <a:ext cx="4826953"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2400" smtClean="0"/>
                <a:t>COMPUTER IMAGING</a:t>
              </a:r>
              <a:endParaRPr lang="en-IN" sz="2400" b="1" spc="600" dirty="0">
                <a:latin typeface="Nexa Light" panose="02000000000000000000" pitchFamily="50" charset="0"/>
              </a:endParaRPr>
            </a:p>
          </p:txBody>
        </p:sp>
        <p:sp>
          <p:nvSpPr>
            <p:cNvPr id="70" name="TextBox 69">
              <a:extLst>
                <a:ext uri="{FF2B5EF4-FFF2-40B4-BE49-F238E27FC236}">
                  <a16:creationId xmlns="" xmlns:a16="http://schemas.microsoft.com/office/drawing/2014/main" id="{CFCBEE66-F277-4658-AC68-72A0C4815F7E}"/>
                </a:ext>
              </a:extLst>
            </p:cNvPr>
            <p:cNvSpPr txBox="1"/>
            <p:nvPr/>
          </p:nvSpPr>
          <p:spPr>
            <a:xfrm>
              <a:off x="7251893" y="2851219"/>
              <a:ext cx="4826953" cy="2677656"/>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just"/>
              <a:r>
                <a:rPr lang="vi-VN" sz="2400">
                  <a:latin typeface="Calibri" panose="020F0502020204030204" pitchFamily="34" charset="0"/>
                </a:rPr>
                <a:t>Kỹ thuật xử lý ảnh (Computer Imaging): sau quá trình xử lý ảnh </a:t>
              </a:r>
              <a:r>
                <a:rPr lang="vi-VN" sz="2400" smtClean="0">
                  <a:latin typeface="Calibri" panose="020F0502020204030204" pitchFamily="34" charset="0"/>
                </a:rPr>
                <a:t>cho</a:t>
              </a:r>
              <a:r>
                <a:rPr lang="en-US" sz="2400" smtClean="0">
                  <a:latin typeface="Calibri" panose="020F0502020204030204" pitchFamily="34" charset="0"/>
                </a:rPr>
                <a:t> </a:t>
              </a:r>
              <a:r>
                <a:rPr lang="vi-VN" sz="2400" smtClean="0">
                  <a:latin typeface="Calibri" panose="020F0502020204030204" pitchFamily="34" charset="0"/>
                </a:rPr>
                <a:t>ta </a:t>
              </a:r>
              <a:r>
                <a:rPr lang="vi-VN" sz="2400">
                  <a:latin typeface="Calibri" panose="020F0502020204030204" pitchFamily="34" charset="0"/>
                </a:rPr>
                <a:t>ảnh số của đối tượng. Trong quá trình xử lý ảnh sử dụng rất </a:t>
              </a:r>
              <a:r>
                <a:rPr lang="vi-VN" sz="2400" smtClean="0">
                  <a:latin typeface="Calibri" panose="020F0502020204030204" pitchFamily="34" charset="0"/>
                </a:rPr>
                <a:t>nhiều</a:t>
              </a:r>
              <a:r>
                <a:rPr lang="en-US" sz="2400" smtClean="0">
                  <a:latin typeface="Calibri" panose="020F0502020204030204" pitchFamily="34" charset="0"/>
                </a:rPr>
                <a:t> </a:t>
              </a:r>
              <a:r>
                <a:rPr lang="vi-VN" sz="2400" smtClean="0">
                  <a:latin typeface="Calibri" panose="020F0502020204030204" pitchFamily="34" charset="0"/>
                </a:rPr>
                <a:t>các </a:t>
              </a:r>
              <a:r>
                <a:rPr lang="vi-VN" sz="2400">
                  <a:latin typeface="Calibri" panose="020F0502020204030204" pitchFamily="34" charset="0"/>
                </a:rPr>
                <a:t>kỹ thuật phức tạp: kỹ thuật khôi phục ảnh, kỹ thuật làm nổi ảnh</a:t>
              </a:r>
              <a:r>
                <a:rPr lang="vi-VN" sz="2400" smtClean="0">
                  <a:latin typeface="Calibri" panose="020F0502020204030204" pitchFamily="34" charset="0"/>
                </a:rPr>
                <a:t>,</a:t>
              </a:r>
              <a:r>
                <a:rPr lang="en-US" sz="2400" smtClean="0">
                  <a:latin typeface="Calibri" panose="020F0502020204030204" pitchFamily="34" charset="0"/>
                </a:rPr>
                <a:t> </a:t>
              </a:r>
              <a:r>
                <a:rPr lang="vi-VN" sz="2400" smtClean="0">
                  <a:latin typeface="Calibri" panose="020F0502020204030204" pitchFamily="34" charset="0"/>
                </a:rPr>
                <a:t>kỹ </a:t>
              </a:r>
              <a:r>
                <a:rPr lang="vi-VN" sz="2400">
                  <a:latin typeface="Calibri" panose="020F0502020204030204" pitchFamily="34" charset="0"/>
                </a:rPr>
                <a:t>thuật xác định biên ảnh</a:t>
              </a:r>
              <a:r>
                <a:rPr lang="vi-VN" sz="2400" smtClean="0">
                  <a:latin typeface="Calibri" panose="020F0502020204030204" pitchFamily="34" charset="0"/>
                </a:rPr>
                <a:t>.</a:t>
              </a:r>
              <a:endParaRPr lang="en-IN" sz="2400" spc="300" dirty="0">
                <a:latin typeface="Calibri" panose="020F0502020204030204" pitchFamily="34" charset="0"/>
              </a:endParaRPr>
            </a:p>
          </p:txBody>
        </p:sp>
      </p:grpSp>
      <p:sp>
        <p:nvSpPr>
          <p:cNvPr id="74" name="TextBox 73">
            <a:extLst>
              <a:ext uri="{FF2B5EF4-FFF2-40B4-BE49-F238E27FC236}">
                <a16:creationId xmlns="" xmlns:a16="http://schemas.microsoft.com/office/drawing/2014/main" id="{A820D87E-FBB7-466B-BBC5-B922C702DE0B}"/>
              </a:ext>
            </a:extLst>
          </p:cNvPr>
          <p:cNvSpPr txBox="1"/>
          <p:nvPr/>
        </p:nvSpPr>
        <p:spPr>
          <a:xfrm>
            <a:off x="6871535" y="837973"/>
            <a:ext cx="4826953" cy="452431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vi-VN" sz="2400">
                <a:solidFill>
                  <a:schemeClr val="bg1"/>
                </a:solidFill>
                <a:latin typeface="Calibri" panose="020F0502020204030204" pitchFamily="34" charset="0"/>
              </a:rPr>
              <a:t>Kỹ thuật nhận dạng (Pattern Recognition): từ những ảnh mẫu có </a:t>
            </a:r>
            <a:r>
              <a:rPr lang="vi-VN" sz="2400" smtClean="0">
                <a:solidFill>
                  <a:schemeClr val="bg1"/>
                </a:solidFill>
                <a:latin typeface="Calibri" panose="020F0502020204030204" pitchFamily="34" charset="0"/>
              </a:rPr>
              <a:t>sẵn</a:t>
            </a:r>
            <a:r>
              <a:rPr lang="en-US" sz="2400" smtClean="0">
                <a:solidFill>
                  <a:schemeClr val="bg1"/>
                </a:solidFill>
                <a:latin typeface="Calibri" panose="020F0502020204030204" pitchFamily="34" charset="0"/>
              </a:rPr>
              <a:t> </a:t>
            </a:r>
            <a:r>
              <a:rPr lang="vi-VN" sz="2400" smtClean="0">
                <a:solidFill>
                  <a:schemeClr val="bg1"/>
                </a:solidFill>
                <a:latin typeface="Calibri" panose="020F0502020204030204" pitchFamily="34" charset="0"/>
              </a:rPr>
              <a:t>ta </a:t>
            </a:r>
            <a:r>
              <a:rPr lang="vi-VN" sz="2400">
                <a:solidFill>
                  <a:schemeClr val="bg1"/>
                </a:solidFill>
                <a:latin typeface="Calibri" panose="020F0502020204030204" pitchFamily="34" charset="0"/>
              </a:rPr>
              <a:t>phân loại theo cấu trúc, hoặc theo các tiêu </a:t>
            </a:r>
            <a:r>
              <a:rPr lang="en-US" sz="2400" smtClean="0">
                <a:solidFill>
                  <a:schemeClr val="bg1"/>
                </a:solidFill>
                <a:latin typeface="Calibri" panose="020F0502020204030204" pitchFamily="34" charset="0"/>
              </a:rPr>
              <a:t>ch</a:t>
            </a:r>
            <a:r>
              <a:rPr lang="vi-VN" sz="2400" smtClean="0">
                <a:solidFill>
                  <a:schemeClr val="bg1"/>
                </a:solidFill>
                <a:latin typeface="Calibri" panose="020F0502020204030204" pitchFamily="34" charset="0"/>
              </a:rPr>
              <a:t>í </a:t>
            </a:r>
            <a:r>
              <a:rPr lang="vi-VN" sz="2400">
                <a:solidFill>
                  <a:schemeClr val="bg1"/>
                </a:solidFill>
                <a:latin typeface="Calibri" panose="020F0502020204030204" pitchFamily="34" charset="0"/>
              </a:rPr>
              <a:t>được xác định từ</a:t>
            </a:r>
            <a:br>
              <a:rPr lang="vi-VN" sz="2400">
                <a:solidFill>
                  <a:schemeClr val="bg1"/>
                </a:solidFill>
                <a:latin typeface="Calibri" panose="020F0502020204030204" pitchFamily="34" charset="0"/>
              </a:rPr>
            </a:br>
            <a:r>
              <a:rPr lang="vi-VN" sz="2400">
                <a:solidFill>
                  <a:schemeClr val="bg1"/>
                </a:solidFill>
                <a:latin typeface="Calibri" panose="020F0502020204030204" pitchFamily="34" charset="0"/>
              </a:rPr>
              <a:t>trước và bằng các thuật toán chọn lọc để có thể phân tích hay tổng</a:t>
            </a:r>
            <a:br>
              <a:rPr lang="vi-VN" sz="2400">
                <a:solidFill>
                  <a:schemeClr val="bg1"/>
                </a:solidFill>
                <a:latin typeface="Calibri" panose="020F0502020204030204" pitchFamily="34" charset="0"/>
              </a:rPr>
            </a:br>
            <a:r>
              <a:rPr lang="vi-VN" sz="2400">
                <a:solidFill>
                  <a:schemeClr val="bg1"/>
                </a:solidFill>
                <a:latin typeface="Calibri" panose="020F0502020204030204" pitchFamily="34" charset="0"/>
              </a:rPr>
              <a:t>hợp ảnh đã cho thành một tập hợp các ảnh gốc, các ảnh gốc này</a:t>
            </a:r>
            <a:br>
              <a:rPr lang="vi-VN" sz="2400">
                <a:solidFill>
                  <a:schemeClr val="bg1"/>
                </a:solidFill>
                <a:latin typeface="Calibri" panose="020F0502020204030204" pitchFamily="34" charset="0"/>
              </a:rPr>
            </a:br>
            <a:r>
              <a:rPr lang="vi-VN" sz="2400">
                <a:solidFill>
                  <a:schemeClr val="bg1"/>
                </a:solidFill>
                <a:latin typeface="Calibri" panose="020F0502020204030204" pitchFamily="34" charset="0"/>
              </a:rPr>
              <a:t>được lưu trong một thư viện và căn cứ vào thư viện này ta xây dựng</a:t>
            </a:r>
            <a:br>
              <a:rPr lang="vi-VN" sz="2400">
                <a:solidFill>
                  <a:schemeClr val="bg1"/>
                </a:solidFill>
                <a:latin typeface="Calibri" panose="020F0502020204030204" pitchFamily="34" charset="0"/>
              </a:rPr>
            </a:br>
            <a:r>
              <a:rPr lang="vi-VN" sz="2400">
                <a:solidFill>
                  <a:schemeClr val="bg1"/>
                </a:solidFill>
                <a:latin typeface="Calibri" panose="020F0502020204030204" pitchFamily="34" charset="0"/>
              </a:rPr>
              <a:t>được các thuật giải phân tích và tổ hợp </a:t>
            </a:r>
            <a:r>
              <a:rPr lang="vi-VN" sz="2400" smtClean="0">
                <a:solidFill>
                  <a:schemeClr val="bg1"/>
                </a:solidFill>
                <a:latin typeface="Calibri" panose="020F0502020204030204" pitchFamily="34" charset="0"/>
              </a:rPr>
              <a:t>ảnh</a:t>
            </a:r>
            <a:r>
              <a:rPr lang="en-US" sz="2400" smtClean="0">
                <a:solidFill>
                  <a:schemeClr val="bg1"/>
                </a:solidFill>
                <a:latin typeface="Calibri" panose="020F0502020204030204" pitchFamily="34" charset="0"/>
              </a:rPr>
              <a:t>.</a:t>
            </a:r>
            <a:endParaRPr lang="en-IN" sz="2400" dirty="0">
              <a:solidFill>
                <a:schemeClr val="bg1"/>
              </a:solidFill>
              <a:latin typeface="Calibri" panose="020F0502020204030204" pitchFamily="34" charset="0"/>
            </a:endParaRPr>
          </a:p>
        </p:txBody>
      </p:sp>
      <p:sp>
        <p:nvSpPr>
          <p:cNvPr id="78" name="Rectangle 77">
            <a:extLst>
              <a:ext uri="{FF2B5EF4-FFF2-40B4-BE49-F238E27FC236}">
                <a16:creationId xmlns="" xmlns:a16="http://schemas.microsoft.com/office/drawing/2014/main" id="{1919351B-6D84-4F55-AEFF-B83C571BDB16}"/>
              </a:ext>
            </a:extLst>
          </p:cNvPr>
          <p:cNvSpPr/>
          <p:nvPr/>
        </p:nvSpPr>
        <p:spPr>
          <a:xfrm>
            <a:off x="6183179" y="1439015"/>
            <a:ext cx="144379" cy="44751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TextBox 38"/>
          <p:cNvSpPr txBox="1"/>
          <p:nvPr/>
        </p:nvSpPr>
        <p:spPr>
          <a:xfrm>
            <a:off x="94117" y="113387"/>
            <a:ext cx="6029843" cy="830997"/>
          </a:xfrm>
          <a:prstGeom prst="rect">
            <a:avLst/>
          </a:prstGeom>
          <a:noFill/>
        </p:spPr>
        <p:txBody>
          <a:bodyPr wrap="square" rtlCol="0">
            <a:spAutoFit/>
          </a:bodyPr>
          <a:lstStyle/>
          <a:p>
            <a:r>
              <a:rPr lang="en-US" sz="4800" b="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Phân loại theo xử lý</a:t>
            </a:r>
            <a:endParaRPr lang="en-I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0" name="TextBox 39">
            <a:extLst>
              <a:ext uri="{FF2B5EF4-FFF2-40B4-BE49-F238E27FC236}">
                <a16:creationId xmlns="" xmlns:a16="http://schemas.microsoft.com/office/drawing/2014/main" id="{8502FD05-6877-4575-A29D-E356B5385785}"/>
              </a:ext>
            </a:extLst>
          </p:cNvPr>
          <p:cNvSpPr txBox="1"/>
          <p:nvPr/>
        </p:nvSpPr>
        <p:spPr>
          <a:xfrm>
            <a:off x="6871535" y="257842"/>
            <a:ext cx="4826953"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smtClean="0">
                <a:solidFill>
                  <a:schemeClr val="bg1"/>
                </a:solidFill>
              </a:rPr>
              <a:t>PATTERN RECOGNITION</a:t>
            </a:r>
            <a:endParaRPr lang="en-IN" sz="2400" b="1" spc="600" dirty="0">
              <a:solidFill>
                <a:schemeClr val="bg1"/>
              </a:solidFill>
              <a:latin typeface="Nexa Light" panose="02000000000000000000" pitchFamily="50" charset="0"/>
            </a:endParaRPr>
          </a:p>
        </p:txBody>
      </p:sp>
      <p:pic>
        <p:nvPicPr>
          <p:cNvPr id="1026" name="Picture 2" descr="Káº¿t quáº£ hÃ¬nh áº£nh cho COMPUTER IMAG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755" y="4851820"/>
            <a:ext cx="514350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Ã¬nh áº£nh cÃ³ liÃªn qua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863732" y="5623345"/>
            <a:ext cx="4792094" cy="907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3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6202</Words>
  <Application>Microsoft Office PowerPoint</Application>
  <PresentationFormat>Widescreen</PresentationFormat>
  <Paragraphs>534</Paragraphs>
  <Slides>49</Slides>
  <Notes>13</Notes>
  <HiddenSlides>0</HiddenSlides>
  <MMClips>13</MMClips>
  <ScaleCrop>false</ScaleCrop>
  <HeadingPairs>
    <vt:vector size="6" baseType="variant">
      <vt:variant>
        <vt:lpstr>Fonts Used</vt:lpstr>
      </vt:variant>
      <vt:variant>
        <vt:i4>26</vt:i4>
      </vt:variant>
      <vt:variant>
        <vt:lpstr>Theme</vt:lpstr>
      </vt:variant>
      <vt:variant>
        <vt:i4>2</vt:i4>
      </vt:variant>
      <vt:variant>
        <vt:lpstr>Slide Titles</vt:lpstr>
      </vt:variant>
      <vt:variant>
        <vt:i4>49</vt:i4>
      </vt:variant>
    </vt:vector>
  </HeadingPairs>
  <TitlesOfParts>
    <vt:vector size="77" baseType="lpstr">
      <vt:lpstr>Arial Unicode MS</vt:lpstr>
      <vt:lpstr>굴림</vt:lpstr>
      <vt:lpstr>맑은 고딕</vt:lpstr>
      <vt:lpstr>Angsana New</vt:lpstr>
      <vt:lpstr>Aral</vt:lpstr>
      <vt:lpstr>Arial</vt:lpstr>
      <vt:lpstr>Arial (Body)</vt:lpstr>
      <vt:lpstr>Arial (W1)</vt:lpstr>
      <vt:lpstr>Calibri</vt:lpstr>
      <vt:lpstr>Calibri </vt:lpstr>
      <vt:lpstr>Calibri (Body)</vt:lpstr>
      <vt:lpstr>Calibri Light</vt:lpstr>
      <vt:lpstr>DejaVu Sans</vt:lpstr>
      <vt:lpstr>Eurostile BQ</vt:lpstr>
      <vt:lpstr>Liberation Sans</vt:lpstr>
      <vt:lpstr>Nexa Light</vt:lpstr>
      <vt:lpstr>Open Sans</vt:lpstr>
      <vt:lpstr>Open Sans Condensed</vt:lpstr>
      <vt:lpstr>Open Sans Condensed Light</vt:lpstr>
      <vt:lpstr>Open Sans Light</vt:lpstr>
      <vt:lpstr>Roboto</vt:lpstr>
      <vt:lpstr>Roboto Light</vt:lpstr>
      <vt:lpstr>Tahoma</vt:lpstr>
      <vt:lpstr>Times New Roman</vt:lpstr>
      <vt:lpstr>Verdana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 </cp:lastModifiedBy>
  <cp:revision>80</cp:revision>
  <dcterms:created xsi:type="dcterms:W3CDTF">2017-07-01T09:39:40Z</dcterms:created>
  <dcterms:modified xsi:type="dcterms:W3CDTF">2019-01-08T10:23:48Z</dcterms:modified>
</cp:coreProperties>
</file>